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2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52" r:id="rId4"/>
    <p:sldMasterId id="2147483681" r:id="rId5"/>
    <p:sldMasterId id="2147483657" r:id="rId6"/>
    <p:sldMasterId id="2147483664" r:id="rId7"/>
    <p:sldMasterId id="2147483662" r:id="rId8"/>
    <p:sldMasterId id="2147483660" r:id="rId9"/>
  </p:sldMasterIdLst>
  <p:notesMasterIdLst>
    <p:notesMasterId r:id="rId26"/>
  </p:notesMasterIdLst>
  <p:handoutMasterIdLst>
    <p:handoutMasterId r:id="rId27"/>
  </p:handoutMasterIdLst>
  <p:sldIdLst>
    <p:sldId id="443" r:id="rId10"/>
    <p:sldId id="583" r:id="rId11"/>
    <p:sldId id="278" r:id="rId12"/>
    <p:sldId id="603" r:id="rId13"/>
    <p:sldId id="1255" r:id="rId14"/>
    <p:sldId id="629" r:id="rId15"/>
    <p:sldId id="626" r:id="rId16"/>
    <p:sldId id="625" r:id="rId17"/>
    <p:sldId id="624" r:id="rId18"/>
    <p:sldId id="608" r:id="rId19"/>
    <p:sldId id="1248" r:id="rId20"/>
    <p:sldId id="1250" r:id="rId21"/>
    <p:sldId id="1249" r:id="rId22"/>
    <p:sldId id="1253" r:id="rId23"/>
    <p:sldId id="576" r:id="rId24"/>
    <p:sldId id="267" r:id="rId25"/>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287" userDrawn="1">
          <p15:clr>
            <a:srgbClr val="A4A3A4"/>
          </p15:clr>
        </p15:guide>
        <p15:guide id="3" pos="6095" userDrawn="1">
          <p15:clr>
            <a:srgbClr val="A4A3A4"/>
          </p15:clr>
        </p15:guide>
        <p15:guide id="4" pos="4319" userDrawn="1">
          <p15:clr>
            <a:srgbClr val="A4A3A4"/>
          </p15:clr>
        </p15:guide>
        <p15:guide id="5" orient="horz" pos="120" userDrawn="1">
          <p15:clr>
            <a:srgbClr val="A4A3A4"/>
          </p15:clr>
        </p15:guide>
        <p15:guide id="6" orient="horz" pos="2952" userDrawn="1">
          <p15:clr>
            <a:srgbClr val="A4A3A4"/>
          </p15:clr>
        </p15:guide>
        <p15:guide id="7" orient="horz" pos="2880" userDrawn="1">
          <p15:clr>
            <a:srgbClr val="A4A3A4"/>
          </p15:clr>
        </p15:guide>
        <p15:guide id="8" orient="horz" pos="1512"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7"/>
    <a:srgbClr val="81BB00"/>
    <a:srgbClr val="66C6E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119" autoAdjust="0"/>
    <p:restoredTop sz="96170" autoAdjust="0"/>
  </p:normalViewPr>
  <p:slideViewPr>
    <p:cSldViewPr snapToGrid="0" showGuides="1">
      <p:cViewPr varScale="1">
        <p:scale>
          <a:sx n="102" d="100"/>
          <a:sy n="102" d="100"/>
        </p:scale>
        <p:origin x="690" y="114"/>
      </p:cViewPr>
      <p:guideLst>
        <p:guide orient="horz" pos="4224"/>
        <p:guide pos="287"/>
        <p:guide pos="6095"/>
        <p:guide pos="4319"/>
        <p:guide orient="horz" pos="120"/>
        <p:guide orient="horz" pos="2952"/>
        <p:guide orient="horz" pos="2880"/>
        <p:guide orient="horz" pos="1512"/>
      </p:guideLst>
    </p:cSldViewPr>
  </p:slideViewPr>
  <p:outlineViewPr>
    <p:cViewPr>
      <p:scale>
        <a:sx n="33" d="100"/>
        <a:sy n="33" d="100"/>
      </p:scale>
      <p:origin x="0" y="-40"/>
    </p:cViewPr>
  </p:outlineViewPr>
  <p:notesTextViewPr>
    <p:cViewPr>
      <p:scale>
        <a:sx n="3" d="2"/>
        <a:sy n="3" d="2"/>
      </p:scale>
      <p:origin x="0" y="0"/>
    </p:cViewPr>
  </p:notesTextViewPr>
  <p:sorterViewPr>
    <p:cViewPr>
      <p:scale>
        <a:sx n="65" d="100"/>
        <a:sy n="65" d="100"/>
      </p:scale>
      <p:origin x="0" y="0"/>
    </p:cViewPr>
  </p:sorterViewPr>
  <p:notesViewPr>
    <p:cSldViewPr snapToGrid="0" showGuides="1">
      <p:cViewPr>
        <p:scale>
          <a:sx n="80" d="100"/>
          <a:sy n="80" d="100"/>
        </p:scale>
        <p:origin x="2952" y="-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598"/>
            </a:solidFill>
            <a:ln>
              <a:noFill/>
            </a:ln>
            <a:effectLst/>
          </c:spPr>
          <c:invertIfNegative val="0"/>
          <c:dPt>
            <c:idx val="0"/>
            <c:invertIfNegative val="0"/>
            <c:bubble3D val="0"/>
            <c:spPr>
              <a:solidFill>
                <a:srgbClr val="C9C9C9"/>
              </a:solidFill>
              <a:ln>
                <a:noFill/>
              </a:ln>
              <a:effectLst/>
            </c:spPr>
            <c:extLst>
              <c:ext xmlns:c16="http://schemas.microsoft.com/office/drawing/2014/chart" uri="{C3380CC4-5D6E-409C-BE32-E72D297353CC}">
                <c16:uniqueId val="{00000023-87ED-4C32-B5B5-48158208B7DA}"/>
              </c:ext>
            </c:extLst>
          </c:dPt>
          <c:dPt>
            <c:idx val="1"/>
            <c:invertIfNegative val="0"/>
            <c:bubble3D val="0"/>
            <c:spPr>
              <a:solidFill>
                <a:srgbClr val="005598"/>
              </a:solidFill>
              <a:ln>
                <a:noFill/>
              </a:ln>
              <a:effectLst/>
            </c:spPr>
            <c:extLst>
              <c:ext xmlns:c16="http://schemas.microsoft.com/office/drawing/2014/chart" uri="{C3380CC4-5D6E-409C-BE32-E72D297353CC}">
                <c16:uniqueId val="{00000001-CC1A-485C-8958-FB7B72A5AA82}"/>
              </c:ext>
            </c:extLst>
          </c:dPt>
          <c:dPt>
            <c:idx val="4"/>
            <c:invertIfNegative val="0"/>
            <c:bubble3D val="0"/>
            <c:spPr>
              <a:solidFill>
                <a:srgbClr val="C9C9C9"/>
              </a:solidFill>
              <a:ln>
                <a:noFill/>
              </a:ln>
              <a:effectLst/>
            </c:spPr>
            <c:extLst>
              <c:ext xmlns:c16="http://schemas.microsoft.com/office/drawing/2014/chart" uri="{C3380CC4-5D6E-409C-BE32-E72D297353CC}">
                <c16:uniqueId val="{00000024-87ED-4C32-B5B5-48158208B7DA}"/>
              </c:ext>
            </c:extLst>
          </c:dPt>
          <c:dPt>
            <c:idx val="5"/>
            <c:invertIfNegative val="0"/>
            <c:bubble3D val="0"/>
            <c:spPr>
              <a:solidFill>
                <a:srgbClr val="C9C9C9"/>
              </a:solidFill>
              <a:ln>
                <a:noFill/>
              </a:ln>
              <a:effectLst/>
            </c:spPr>
            <c:extLst>
              <c:ext xmlns:c16="http://schemas.microsoft.com/office/drawing/2014/chart" uri="{C3380CC4-5D6E-409C-BE32-E72D297353CC}">
                <c16:uniqueId val="{00000003-CC1A-485C-8958-FB7B72A5AA82}"/>
              </c:ext>
            </c:extLst>
          </c:dPt>
          <c:dPt>
            <c:idx val="6"/>
            <c:invertIfNegative val="0"/>
            <c:bubble3D val="0"/>
            <c:spPr>
              <a:solidFill>
                <a:srgbClr val="C9C9C9"/>
              </a:solidFill>
              <a:ln>
                <a:noFill/>
              </a:ln>
              <a:effectLst/>
            </c:spPr>
            <c:extLst>
              <c:ext xmlns:c16="http://schemas.microsoft.com/office/drawing/2014/chart" uri="{C3380CC4-5D6E-409C-BE32-E72D297353CC}">
                <c16:uniqueId val="{00000005-CC1A-485C-8958-FB7B72A5AA82}"/>
              </c:ext>
            </c:extLst>
          </c:dPt>
          <c:dPt>
            <c:idx val="7"/>
            <c:invertIfNegative val="0"/>
            <c:bubble3D val="0"/>
            <c:spPr>
              <a:solidFill>
                <a:srgbClr val="C9C9C9"/>
              </a:solidFill>
              <a:ln>
                <a:noFill/>
              </a:ln>
              <a:effectLst/>
            </c:spPr>
            <c:extLst>
              <c:ext xmlns:c16="http://schemas.microsoft.com/office/drawing/2014/chart" uri="{C3380CC4-5D6E-409C-BE32-E72D297353CC}">
                <c16:uniqueId val="{00000007-CC1A-485C-8958-FB7B72A5AA82}"/>
              </c:ext>
            </c:extLst>
          </c:dPt>
          <c:dPt>
            <c:idx val="8"/>
            <c:invertIfNegative val="0"/>
            <c:bubble3D val="0"/>
            <c:spPr>
              <a:solidFill>
                <a:srgbClr val="C9C9C9"/>
              </a:solidFill>
              <a:ln>
                <a:noFill/>
              </a:ln>
              <a:effectLst/>
            </c:spPr>
            <c:extLst>
              <c:ext xmlns:c16="http://schemas.microsoft.com/office/drawing/2014/chart" uri="{C3380CC4-5D6E-409C-BE32-E72D297353CC}">
                <c16:uniqueId val="{00000009-CC1A-485C-8958-FB7B72A5AA82}"/>
              </c:ext>
            </c:extLst>
          </c:dPt>
          <c:dPt>
            <c:idx val="9"/>
            <c:invertIfNegative val="0"/>
            <c:bubble3D val="0"/>
            <c:spPr>
              <a:solidFill>
                <a:srgbClr val="005598"/>
              </a:solidFill>
              <a:ln>
                <a:noFill/>
              </a:ln>
              <a:effectLst/>
            </c:spPr>
            <c:extLst>
              <c:ext xmlns:c16="http://schemas.microsoft.com/office/drawing/2014/chart" uri="{C3380CC4-5D6E-409C-BE32-E72D297353CC}">
                <c16:uniqueId val="{0000000B-CC1A-485C-8958-FB7B72A5AA82}"/>
              </c:ext>
            </c:extLst>
          </c:dPt>
          <c:dPt>
            <c:idx val="12"/>
            <c:invertIfNegative val="0"/>
            <c:bubble3D val="0"/>
            <c:spPr>
              <a:solidFill>
                <a:srgbClr val="C9C9C9"/>
              </a:solidFill>
              <a:ln>
                <a:noFill/>
              </a:ln>
              <a:effectLst/>
            </c:spPr>
            <c:extLst>
              <c:ext xmlns:c16="http://schemas.microsoft.com/office/drawing/2014/chart" uri="{C3380CC4-5D6E-409C-BE32-E72D297353CC}">
                <c16:uniqueId val="{0000002A-87ED-4C32-B5B5-48158208B7DA}"/>
              </c:ext>
            </c:extLst>
          </c:dPt>
          <c:dPt>
            <c:idx val="13"/>
            <c:invertIfNegative val="0"/>
            <c:bubble3D val="0"/>
            <c:spPr>
              <a:solidFill>
                <a:srgbClr val="C9C9C9"/>
              </a:solidFill>
              <a:ln>
                <a:noFill/>
              </a:ln>
              <a:effectLst/>
            </c:spPr>
            <c:extLst>
              <c:ext xmlns:c16="http://schemas.microsoft.com/office/drawing/2014/chart" uri="{C3380CC4-5D6E-409C-BE32-E72D297353CC}">
                <c16:uniqueId val="{0000000D-CC1A-485C-8958-FB7B72A5AA82}"/>
              </c:ext>
            </c:extLst>
          </c:dPt>
          <c:dPt>
            <c:idx val="14"/>
            <c:invertIfNegative val="0"/>
            <c:bubble3D val="0"/>
            <c:spPr>
              <a:solidFill>
                <a:srgbClr val="005598"/>
              </a:solidFill>
              <a:ln>
                <a:noFill/>
              </a:ln>
              <a:effectLst/>
            </c:spPr>
            <c:extLst>
              <c:ext xmlns:c16="http://schemas.microsoft.com/office/drawing/2014/chart" uri="{C3380CC4-5D6E-409C-BE32-E72D297353CC}">
                <c16:uniqueId val="{0000000F-CC1A-485C-8958-FB7B72A5AA82}"/>
              </c:ext>
            </c:extLst>
          </c:dPt>
          <c:dPt>
            <c:idx val="15"/>
            <c:invertIfNegative val="0"/>
            <c:bubble3D val="0"/>
            <c:spPr>
              <a:solidFill>
                <a:srgbClr val="C9C9C9"/>
              </a:solidFill>
              <a:ln>
                <a:noFill/>
              </a:ln>
              <a:effectLst/>
            </c:spPr>
            <c:extLst>
              <c:ext xmlns:c16="http://schemas.microsoft.com/office/drawing/2014/chart" uri="{C3380CC4-5D6E-409C-BE32-E72D297353CC}">
                <c16:uniqueId val="{00000025-87ED-4C32-B5B5-48158208B7DA}"/>
              </c:ext>
            </c:extLst>
          </c:dPt>
          <c:dPt>
            <c:idx val="16"/>
            <c:invertIfNegative val="0"/>
            <c:bubble3D val="0"/>
            <c:spPr>
              <a:solidFill>
                <a:srgbClr val="005598"/>
              </a:solidFill>
              <a:ln>
                <a:noFill/>
              </a:ln>
              <a:effectLst/>
            </c:spPr>
            <c:extLst>
              <c:ext xmlns:c16="http://schemas.microsoft.com/office/drawing/2014/chart" uri="{C3380CC4-5D6E-409C-BE32-E72D297353CC}">
                <c16:uniqueId val="{00000011-CC1A-485C-8958-FB7B72A5AA82}"/>
              </c:ext>
            </c:extLst>
          </c:dPt>
          <c:dPt>
            <c:idx val="18"/>
            <c:invertIfNegative val="0"/>
            <c:bubble3D val="0"/>
            <c:spPr>
              <a:solidFill>
                <a:srgbClr val="C9C9C9"/>
              </a:solidFill>
              <a:ln>
                <a:noFill/>
              </a:ln>
              <a:effectLst/>
            </c:spPr>
            <c:extLst>
              <c:ext xmlns:c16="http://schemas.microsoft.com/office/drawing/2014/chart" uri="{C3380CC4-5D6E-409C-BE32-E72D297353CC}">
                <c16:uniqueId val="{00000026-87ED-4C32-B5B5-48158208B7DA}"/>
              </c:ext>
            </c:extLst>
          </c:dPt>
          <c:dPt>
            <c:idx val="19"/>
            <c:invertIfNegative val="0"/>
            <c:bubble3D val="0"/>
            <c:spPr>
              <a:solidFill>
                <a:srgbClr val="C9C9C9"/>
              </a:solidFill>
              <a:ln>
                <a:noFill/>
              </a:ln>
              <a:effectLst/>
            </c:spPr>
            <c:extLst>
              <c:ext xmlns:c16="http://schemas.microsoft.com/office/drawing/2014/chart" uri="{C3380CC4-5D6E-409C-BE32-E72D297353CC}">
                <c16:uniqueId val="{00000013-CC1A-485C-8958-FB7B72A5AA82}"/>
              </c:ext>
            </c:extLst>
          </c:dPt>
          <c:dPt>
            <c:idx val="20"/>
            <c:invertIfNegative val="0"/>
            <c:bubble3D val="0"/>
            <c:spPr>
              <a:solidFill>
                <a:srgbClr val="005598"/>
              </a:solidFill>
              <a:ln>
                <a:noFill/>
              </a:ln>
              <a:effectLst/>
            </c:spPr>
            <c:extLst>
              <c:ext xmlns:c16="http://schemas.microsoft.com/office/drawing/2014/chart" uri="{C3380CC4-5D6E-409C-BE32-E72D297353CC}">
                <c16:uniqueId val="{00000015-CC1A-485C-8958-FB7B72A5AA82}"/>
              </c:ext>
            </c:extLst>
          </c:dPt>
          <c:dPt>
            <c:idx val="21"/>
            <c:invertIfNegative val="0"/>
            <c:bubble3D val="0"/>
            <c:spPr>
              <a:solidFill>
                <a:srgbClr val="C9C9C9"/>
              </a:solidFill>
              <a:ln>
                <a:noFill/>
              </a:ln>
              <a:effectLst/>
            </c:spPr>
            <c:extLst>
              <c:ext xmlns:c16="http://schemas.microsoft.com/office/drawing/2014/chart" uri="{C3380CC4-5D6E-409C-BE32-E72D297353CC}">
                <c16:uniqueId val="{00000027-87ED-4C32-B5B5-48158208B7DA}"/>
              </c:ext>
            </c:extLst>
          </c:dPt>
          <c:dPt>
            <c:idx val="22"/>
            <c:invertIfNegative val="0"/>
            <c:bubble3D val="0"/>
            <c:spPr>
              <a:solidFill>
                <a:srgbClr val="C9C9C9"/>
              </a:solidFill>
              <a:ln>
                <a:noFill/>
              </a:ln>
              <a:effectLst/>
            </c:spPr>
            <c:extLst>
              <c:ext xmlns:c16="http://schemas.microsoft.com/office/drawing/2014/chart" uri="{C3380CC4-5D6E-409C-BE32-E72D297353CC}">
                <c16:uniqueId val="{00000017-CC1A-485C-8958-FB7B72A5AA82}"/>
              </c:ext>
            </c:extLst>
          </c:dPt>
          <c:dPt>
            <c:idx val="23"/>
            <c:invertIfNegative val="0"/>
            <c:bubble3D val="0"/>
            <c:spPr>
              <a:solidFill>
                <a:srgbClr val="C9C9C9"/>
              </a:solidFill>
              <a:ln>
                <a:noFill/>
              </a:ln>
              <a:effectLst/>
            </c:spPr>
            <c:extLst>
              <c:ext xmlns:c16="http://schemas.microsoft.com/office/drawing/2014/chart" uri="{C3380CC4-5D6E-409C-BE32-E72D297353CC}">
                <c16:uniqueId val="{00000019-CC1A-485C-8958-FB7B72A5AA82}"/>
              </c:ext>
            </c:extLst>
          </c:dPt>
          <c:dPt>
            <c:idx val="24"/>
            <c:invertIfNegative val="0"/>
            <c:bubble3D val="0"/>
            <c:spPr>
              <a:solidFill>
                <a:srgbClr val="005598"/>
              </a:solidFill>
              <a:ln>
                <a:noFill/>
              </a:ln>
              <a:effectLst/>
            </c:spPr>
            <c:extLst>
              <c:ext xmlns:c16="http://schemas.microsoft.com/office/drawing/2014/chart" uri="{C3380CC4-5D6E-409C-BE32-E72D297353CC}">
                <c16:uniqueId val="{0000001B-CC1A-485C-8958-FB7B72A5AA82}"/>
              </c:ext>
            </c:extLst>
          </c:dPt>
          <c:dPt>
            <c:idx val="25"/>
            <c:invertIfNegative val="0"/>
            <c:bubble3D val="0"/>
            <c:spPr>
              <a:solidFill>
                <a:srgbClr val="C9C9C9"/>
              </a:solidFill>
              <a:ln>
                <a:noFill/>
              </a:ln>
              <a:effectLst/>
            </c:spPr>
            <c:extLst>
              <c:ext xmlns:c16="http://schemas.microsoft.com/office/drawing/2014/chart" uri="{C3380CC4-5D6E-409C-BE32-E72D297353CC}">
                <c16:uniqueId val="{00000028-87ED-4C32-B5B5-48158208B7DA}"/>
              </c:ext>
            </c:extLst>
          </c:dPt>
          <c:dPt>
            <c:idx val="26"/>
            <c:invertIfNegative val="0"/>
            <c:bubble3D val="0"/>
            <c:spPr>
              <a:solidFill>
                <a:srgbClr val="C9C9C9"/>
              </a:solidFill>
              <a:ln>
                <a:noFill/>
              </a:ln>
              <a:effectLst/>
            </c:spPr>
            <c:extLst>
              <c:ext xmlns:c16="http://schemas.microsoft.com/office/drawing/2014/chart" uri="{C3380CC4-5D6E-409C-BE32-E72D297353CC}">
                <c16:uniqueId val="{0000001D-CC1A-485C-8958-FB7B72A5AA82}"/>
              </c:ext>
            </c:extLst>
          </c:dPt>
          <c:dPt>
            <c:idx val="27"/>
            <c:invertIfNegative val="0"/>
            <c:bubble3D val="0"/>
            <c:spPr>
              <a:solidFill>
                <a:srgbClr val="005598"/>
              </a:solidFill>
              <a:ln>
                <a:noFill/>
              </a:ln>
              <a:effectLst/>
            </c:spPr>
            <c:extLst>
              <c:ext xmlns:c16="http://schemas.microsoft.com/office/drawing/2014/chart" uri="{C3380CC4-5D6E-409C-BE32-E72D297353CC}">
                <c16:uniqueId val="{0000001F-CC1A-485C-8958-FB7B72A5AA82}"/>
              </c:ext>
            </c:extLst>
          </c:dPt>
          <c:dPt>
            <c:idx val="28"/>
            <c:invertIfNegative val="0"/>
            <c:bubble3D val="0"/>
            <c:spPr>
              <a:solidFill>
                <a:srgbClr val="C9C9C9"/>
              </a:solidFill>
              <a:ln>
                <a:noFill/>
              </a:ln>
              <a:effectLst/>
            </c:spPr>
            <c:extLst>
              <c:ext xmlns:c16="http://schemas.microsoft.com/office/drawing/2014/chart" uri="{C3380CC4-5D6E-409C-BE32-E72D297353CC}">
                <c16:uniqueId val="{00000029-87ED-4C32-B5B5-48158208B7DA}"/>
              </c:ext>
            </c:extLst>
          </c:dPt>
          <c:dPt>
            <c:idx val="29"/>
            <c:invertIfNegative val="0"/>
            <c:bubble3D val="0"/>
            <c:spPr>
              <a:solidFill>
                <a:srgbClr val="C9C9C9"/>
              </a:solidFill>
              <a:ln>
                <a:noFill/>
              </a:ln>
              <a:effectLst/>
            </c:spPr>
            <c:extLst>
              <c:ext xmlns:c16="http://schemas.microsoft.com/office/drawing/2014/chart" uri="{C3380CC4-5D6E-409C-BE32-E72D297353CC}">
                <c16:uniqueId val="{00000021-CC1A-485C-8958-FB7B72A5AA82}"/>
              </c:ext>
            </c:extLst>
          </c:dPt>
          <c:cat>
            <c:numRef>
              <c:f>Sheet1!$A$2:$A$31</c:f>
              <c:numCache>
                <c:formatCode>General</c:formatCode>
                <c:ptCount val="30"/>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numCache>
            </c:numRef>
          </c:cat>
          <c:val>
            <c:numRef>
              <c:f>Sheet1!$B$2:$B$31</c:f>
              <c:numCache>
                <c:formatCode>0.00%</c:formatCode>
                <c:ptCount val="30"/>
                <c:pt idx="0">
                  <c:v>0.30465771000000003</c:v>
                </c:pt>
                <c:pt idx="1">
                  <c:v>7.6194100000000001E-2</c:v>
                </c:pt>
                <c:pt idx="2">
                  <c:v>0.10078689</c:v>
                </c:pt>
                <c:pt idx="3">
                  <c:v>1.3204640000000002E-2</c:v>
                </c:pt>
                <c:pt idx="4">
                  <c:v>0.37577792999999998</c:v>
                </c:pt>
                <c:pt idx="5">
                  <c:v>0.22960164</c:v>
                </c:pt>
                <c:pt idx="6">
                  <c:v>0.33363379000000004</c:v>
                </c:pt>
                <c:pt idx="7">
                  <c:v>0.28578565</c:v>
                </c:pt>
                <c:pt idx="8">
                  <c:v>0.21041533000000001</c:v>
                </c:pt>
                <c:pt idx="9">
                  <c:v>-9.1043900000000011E-2</c:v>
                </c:pt>
                <c:pt idx="10">
                  <c:v>-0.11885835</c:v>
                </c:pt>
                <c:pt idx="11">
                  <c:v>-0.22100512999999999</c:v>
                </c:pt>
                <c:pt idx="12">
                  <c:v>0.28684511000000001</c:v>
                </c:pt>
                <c:pt idx="13">
                  <c:v>0.10882040999999999</c:v>
                </c:pt>
                <c:pt idx="14">
                  <c:v>4.9119460000000004E-2</c:v>
                </c:pt>
                <c:pt idx="15">
                  <c:v>0.15794282000000001</c:v>
                </c:pt>
                <c:pt idx="16">
                  <c:v>5.4939760000000004E-2</c:v>
                </c:pt>
                <c:pt idx="17">
                  <c:v>-0.36997833000000002</c:v>
                </c:pt>
                <c:pt idx="18">
                  <c:v>0.26464469000000002</c:v>
                </c:pt>
                <c:pt idx="19">
                  <c:v>0.15063368000000002</c:v>
                </c:pt>
                <c:pt idx="20">
                  <c:v>2.111789E-2</c:v>
                </c:pt>
                <c:pt idx="21">
                  <c:v>0.1600348</c:v>
                </c:pt>
                <c:pt idx="22">
                  <c:v>0.32388148999999999</c:v>
                </c:pt>
                <c:pt idx="23">
                  <c:v>0.13688512999999999</c:v>
                </c:pt>
                <c:pt idx="24">
                  <c:v>1.3838250000000002E-2</c:v>
                </c:pt>
                <c:pt idx="25">
                  <c:v>0.11959923</c:v>
                </c:pt>
                <c:pt idx="26">
                  <c:v>0.21831566999999999</c:v>
                </c:pt>
                <c:pt idx="27">
                  <c:v>-4.3843460000000001E-2</c:v>
                </c:pt>
                <c:pt idx="28">
                  <c:v>0.31486396</c:v>
                </c:pt>
                <c:pt idx="29">
                  <c:v>0.184</c:v>
                </c:pt>
              </c:numCache>
            </c:numRef>
          </c:val>
          <c:extLst>
            <c:ext xmlns:c16="http://schemas.microsoft.com/office/drawing/2014/chart" uri="{C3380CC4-5D6E-409C-BE32-E72D297353CC}">
              <c16:uniqueId val="{00000022-CC1A-485C-8958-FB7B72A5AA82}"/>
            </c:ext>
          </c:extLst>
        </c:ser>
        <c:dLbls>
          <c:showLegendKey val="0"/>
          <c:showVal val="0"/>
          <c:showCatName val="0"/>
          <c:showSerName val="0"/>
          <c:showPercent val="0"/>
          <c:showBubbleSize val="0"/>
        </c:dLbls>
        <c:gapWidth val="100"/>
        <c:axId val="636382319"/>
        <c:axId val="691887503"/>
      </c:barChart>
      <c:dateAx>
        <c:axId val="636382319"/>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91887503"/>
        <c:crosses val="autoZero"/>
        <c:auto val="0"/>
        <c:lblOffset val="100"/>
        <c:baseTimeUnit val="days"/>
        <c:majorUnit val="6"/>
        <c:majorTimeUnit val="days"/>
      </c:dateAx>
      <c:valAx>
        <c:axId val="691887503"/>
        <c:scaling>
          <c:orientation val="minMax"/>
          <c:max val="0.4"/>
          <c:min val="-0.4"/>
        </c:scaling>
        <c:delete val="0"/>
        <c:axPos val="l"/>
        <c:majorGridlines>
          <c:spPr>
            <a:ln w="12700" cap="flat" cmpd="sng" algn="ctr">
              <a:solidFill>
                <a:srgbClr val="C9C9C9"/>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Arial Narrow" panose="020B0604020202020204" pitchFamily="34" charset="0"/>
                <a:ea typeface="+mn-ea"/>
                <a:cs typeface="Arial Narrow" panose="020B0604020202020204" pitchFamily="34" charset="0"/>
              </a:defRPr>
            </a:pPr>
            <a:endParaRPr lang="en-US"/>
          </a:p>
        </c:txPr>
        <c:crossAx val="636382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F36ED61-0D1E-431D-B4A7-137609B863D1}" type="datetimeFigureOut">
              <a:rPr lang="en-US" smtClean="0"/>
              <a:t>01/27/2021</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3FB6934-98AB-4C4C-82E8-3B80F59B936E}" type="slidenum">
              <a:rPr lang="en-US" smtClean="0"/>
              <a:t>‹#›</a:t>
            </a:fld>
            <a:endParaRPr lang="en-US" dirty="0"/>
          </a:p>
        </p:txBody>
      </p:sp>
    </p:spTree>
    <p:extLst>
      <p:ext uri="{BB962C8B-B14F-4D97-AF65-F5344CB8AC3E}">
        <p14:creationId xmlns:p14="http://schemas.microsoft.com/office/powerpoint/2010/main" val="18026973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8" name="Header Placeholder 1"/>
          <p:cNvSpPr>
            <a:spLocks noGrp="1"/>
          </p:cNvSpPr>
          <p:nvPr>
            <p:ph type="hdr" sz="quarter"/>
          </p:nvPr>
        </p:nvSpPr>
        <p:spPr>
          <a:xfrm>
            <a:off x="238539" y="236095"/>
            <a:ext cx="5343277" cy="283314"/>
          </a:xfrm>
          <a:prstGeom prst="rect">
            <a:avLst/>
          </a:prstGeom>
        </p:spPr>
        <p:txBody>
          <a:bodyPr vert="horz" lIns="0" tIns="0" rIns="0" bIns="0" rtlCol="0"/>
          <a:lstStyle>
            <a:lvl1pPr algn="l">
              <a:defRPr sz="1100" b="1" cap="all" baseline="0">
                <a:latin typeface="Arial" panose="020B0604020202020204" pitchFamily="34" charset="0"/>
                <a:cs typeface="Arial" panose="020B0604020202020204" pitchFamily="34" charset="0"/>
              </a:defRPr>
            </a:lvl1pPr>
            <a:lvl2pPr marL="0" marR="0" indent="0" algn="l" defTabSz="948507" rtl="0" eaLnBrk="1" fontAlgn="auto" latinLnBrk="0" hangingPunct="1">
              <a:lnSpc>
                <a:spcPct val="100000"/>
              </a:lnSpc>
              <a:spcBef>
                <a:spcPts val="0"/>
              </a:spcBef>
              <a:spcAft>
                <a:spcPts val="0"/>
              </a:spcAft>
              <a:buClrTx/>
              <a:buSzTx/>
              <a:buFontTx/>
              <a:buNone/>
              <a:tabLst/>
              <a:defRPr lang="en-US" sz="4600" smtClean="0"/>
            </a:lvl2pPr>
          </a:lstStyle>
          <a:p>
            <a:r>
              <a:rPr lang="en-US" dirty="0"/>
              <a:t>Innovation: Leading To A More Prosperous Tomorrow</a:t>
            </a:r>
          </a:p>
        </p:txBody>
      </p:sp>
      <p:sp>
        <p:nvSpPr>
          <p:cNvPr id="9" name="Date Placeholder 2"/>
          <p:cNvSpPr>
            <a:spLocks noGrp="1"/>
          </p:cNvSpPr>
          <p:nvPr>
            <p:ph type="dt" idx="1"/>
          </p:nvPr>
        </p:nvSpPr>
        <p:spPr>
          <a:xfrm>
            <a:off x="238539" y="9066051"/>
            <a:ext cx="1463040" cy="283314"/>
          </a:xfrm>
          <a:prstGeom prst="rect">
            <a:avLst/>
          </a:prstGeom>
        </p:spPr>
        <p:txBody>
          <a:bodyPr vert="horz" lIns="0" tIns="0" rIns="0" bIns="0" rtlCol="0" anchor="b" anchorCtr="0"/>
          <a:lstStyle>
            <a:lvl1pPr algn="l">
              <a:defRPr sz="1100">
                <a:latin typeface="Arial" panose="020B0604020202020204" pitchFamily="34" charset="0"/>
                <a:cs typeface="Arial" panose="020B0604020202020204" pitchFamily="34" charset="0"/>
              </a:defRPr>
            </a:lvl1pPr>
          </a:lstStyle>
          <a:p>
            <a:fld id="{075130C8-1E26-4329-8DE1-CC5E7E620BBA}" type="datetimeFigureOut">
              <a:rPr lang="en-US" smtClean="0"/>
              <a:pPr/>
              <a:t>01/27/2021</a:t>
            </a:fld>
            <a:endParaRPr lang="en-US" dirty="0"/>
          </a:p>
        </p:txBody>
      </p:sp>
      <p:sp>
        <p:nvSpPr>
          <p:cNvPr id="10" name="Footer Placeholder 5"/>
          <p:cNvSpPr>
            <a:spLocks noGrp="1"/>
          </p:cNvSpPr>
          <p:nvPr>
            <p:ph type="ftr" sz="quarter" idx="4"/>
          </p:nvPr>
        </p:nvSpPr>
        <p:spPr>
          <a:xfrm>
            <a:off x="5629523" y="236095"/>
            <a:ext cx="1431235" cy="283314"/>
          </a:xfrm>
          <a:prstGeom prst="rect">
            <a:avLst/>
          </a:prstGeom>
        </p:spPr>
        <p:txBody>
          <a:bodyPr vert="horz" lIns="0" tIns="0" rIns="0" bIns="0" rtlCol="0" anchor="t" anchorCtr="0"/>
          <a:lstStyle>
            <a:lvl1pPr algn="l">
              <a:defRPr sz="1100">
                <a:latin typeface="Arial" panose="020B0604020202020204" pitchFamily="34" charset="0"/>
                <a:cs typeface="Arial" panose="020B0604020202020204" pitchFamily="34" charset="0"/>
              </a:defRPr>
            </a:lvl1pPr>
          </a:lstStyle>
          <a:p>
            <a:pPr algn="r"/>
            <a:r>
              <a:rPr lang="en-US" dirty="0"/>
              <a:t>2030 PPT 1019</a:t>
            </a:r>
          </a:p>
        </p:txBody>
      </p:sp>
      <p:sp>
        <p:nvSpPr>
          <p:cNvPr id="11" name="Slide Number Placeholder 6"/>
          <p:cNvSpPr>
            <a:spLocks noGrp="1"/>
          </p:cNvSpPr>
          <p:nvPr>
            <p:ph type="sldNum" sz="quarter" idx="5"/>
          </p:nvPr>
        </p:nvSpPr>
        <p:spPr>
          <a:xfrm>
            <a:off x="5597718" y="9066051"/>
            <a:ext cx="1463040" cy="283314"/>
          </a:xfrm>
          <a:prstGeom prst="rect">
            <a:avLst/>
          </a:prstGeom>
        </p:spPr>
        <p:txBody>
          <a:bodyPr vert="horz" lIns="0" tIns="0" rIns="0" bIns="0" rtlCol="0" anchor="b"/>
          <a:lstStyle>
            <a:lvl1pPr algn="r">
              <a:defRPr sz="1100">
                <a:latin typeface="Arial" panose="020B0604020202020204" pitchFamily="34" charset="0"/>
                <a:cs typeface="Arial" panose="020B0604020202020204" pitchFamily="34" charset="0"/>
              </a:defRPr>
            </a:lvl1pPr>
          </a:lstStyle>
          <a:p>
            <a:fld id="{4FBD5869-E701-44DB-B9C5-C7F7FB528C06}" type="slidenum">
              <a:rPr lang="en-US" smtClean="0"/>
              <a:pPr/>
              <a:t>‹#›</a:t>
            </a:fld>
            <a:endParaRPr lang="en-US" dirty="0"/>
          </a:p>
        </p:txBody>
      </p:sp>
      <p:sp>
        <p:nvSpPr>
          <p:cNvPr id="14" name="Notes Placeholder 13"/>
          <p:cNvSpPr>
            <a:spLocks noGrp="1"/>
          </p:cNvSpPr>
          <p:nvPr>
            <p:ph type="body" sz="quarter" idx="3"/>
          </p:nvPr>
        </p:nvSpPr>
        <p:spPr>
          <a:xfrm>
            <a:off x="238539" y="4561226"/>
            <a:ext cx="6758609" cy="4320213"/>
          </a:xfrm>
          <a:prstGeom prst="rect">
            <a:avLst/>
          </a:prstGeom>
        </p:spPr>
        <p:txBody>
          <a:bodyPr vert="horz" lIns="0" tIns="0" rIns="0" bIns="0" rtlCol="0"/>
          <a:lstStyle/>
          <a:p>
            <a:pPr lvl="0"/>
            <a:r>
              <a:rPr lang="en-US" dirty="0"/>
              <a:t>Subhead</a:t>
            </a:r>
          </a:p>
          <a:p>
            <a:pPr lvl="1"/>
            <a:r>
              <a:rPr lang="en-US" dirty="0"/>
              <a:t>Body</a:t>
            </a:r>
          </a:p>
          <a:p>
            <a:pPr lvl="2"/>
            <a:r>
              <a:rPr lang="en-US" dirty="0"/>
              <a:t>First level bullet</a:t>
            </a:r>
          </a:p>
          <a:p>
            <a:pPr lvl="3"/>
            <a:r>
              <a:rPr lang="en-US" dirty="0"/>
              <a:t>Fourth level</a:t>
            </a:r>
          </a:p>
          <a:p>
            <a:pPr lvl="4"/>
            <a:r>
              <a:rPr lang="en-US" dirty="0"/>
              <a:t>Caveat</a:t>
            </a:r>
          </a:p>
        </p:txBody>
      </p:sp>
    </p:spTree>
    <p:extLst>
      <p:ext uri="{BB962C8B-B14F-4D97-AF65-F5344CB8AC3E}">
        <p14:creationId xmlns:p14="http://schemas.microsoft.com/office/powerpoint/2010/main" val="844188443"/>
      </p:ext>
    </p:extLst>
  </p:cSld>
  <p:clrMap bg1="lt1" tx1="dk1" bg2="lt2" tx2="dk2" accent1="accent1" accent2="accent2" accent3="accent3" accent4="accent4" accent5="accent5" accent6="accent6" hlink="hlink" folHlink="folHlink"/>
  <p:hf/>
  <p:notes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13716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888" y="4645152"/>
            <a:ext cx="6758609" cy="4320213"/>
          </a:xfrm>
        </p:spPr>
        <p:txBody>
          <a:bodyPr/>
          <a:lstStyle/>
          <a:p>
            <a:pPr lvl="1"/>
            <a:r>
              <a:rPr lang="en-US" b="1" dirty="0"/>
              <a:t>Presentation description: </a:t>
            </a:r>
            <a:r>
              <a:rPr lang="en-US" dirty="0"/>
              <a:t>Looks at different approaches to building a retirement income strategy.</a:t>
            </a:r>
            <a:endParaRPr lang="en-US" b="1" dirty="0"/>
          </a:p>
          <a:p>
            <a:pPr lvl="1"/>
            <a:endParaRPr lang="en-US" dirty="0"/>
          </a:p>
        </p:txBody>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C7DE4837-AB97-4EFA-A13A-F86C769FC4DF}" type="datetime1">
              <a:rPr lang="en-US" smtClean="0"/>
              <a:t>01/27/2021</a:t>
            </a:fld>
            <a:endParaRPr lang="en-US" dirty="0"/>
          </a:p>
        </p:txBody>
      </p:sp>
      <p:sp>
        <p:nvSpPr>
          <p:cNvPr id="6" name="Footer Placeholder 5"/>
          <p:cNvSpPr>
            <a:spLocks noGrp="1"/>
          </p:cNvSpPr>
          <p:nvPr>
            <p:ph type="ftr" sz="quarter" idx="4"/>
          </p:nvPr>
        </p:nvSpPr>
        <p:spPr/>
        <p:txBody>
          <a:bodyPr/>
          <a:lstStyle/>
          <a:p>
            <a:pPr algn="r"/>
            <a:r>
              <a:rPr lang="en-US" dirty="0"/>
              <a:t>MIL3 PPT 02/21</a:t>
            </a:r>
          </a:p>
        </p:txBody>
      </p:sp>
      <p:sp>
        <p:nvSpPr>
          <p:cNvPr id="7" name="Slide Number Placeholder 6"/>
          <p:cNvSpPr>
            <a:spLocks noGrp="1"/>
          </p:cNvSpPr>
          <p:nvPr>
            <p:ph type="sldNum" sz="quarter" idx="5"/>
          </p:nvPr>
        </p:nvSpPr>
        <p:spPr/>
        <p:txBody>
          <a:bodyPr/>
          <a:lstStyle/>
          <a:p>
            <a:fld id="{4FBD5869-E701-44DB-B9C5-C7F7FB528C06}" type="slidenum">
              <a:rPr lang="en-US" smtClean="0"/>
              <a:pPr/>
              <a:t>0</a:t>
            </a:fld>
            <a:endParaRPr lang="en-US" dirty="0"/>
          </a:p>
        </p:txBody>
      </p:sp>
    </p:spTree>
    <p:extLst>
      <p:ext uri="{BB962C8B-B14F-4D97-AF65-F5344CB8AC3E}">
        <p14:creationId xmlns:p14="http://schemas.microsoft.com/office/powerpoint/2010/main" val="4011529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C9B25384-2EC5-46F8-BC5E-9C612B6A5D18}"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9</a:t>
            </a:fld>
            <a:endParaRPr lang="en-US" dirty="0"/>
          </a:p>
        </p:txBody>
      </p:sp>
      <p:sp>
        <p:nvSpPr>
          <p:cNvPr id="3" name="Notes Placeholder 2">
            <a:extLst>
              <a:ext uri="{FF2B5EF4-FFF2-40B4-BE49-F238E27FC236}">
                <a16:creationId xmlns:a16="http://schemas.microsoft.com/office/drawing/2014/main" id="{111F8D7A-D87D-427B-9712-3FBDA6C985F2}"/>
              </a:ext>
            </a:extLst>
          </p:cNvPr>
          <p:cNvSpPr>
            <a:spLocks noGrp="1"/>
          </p:cNvSpPr>
          <p:nvPr>
            <p:ph type="body" idx="1"/>
          </p:nvPr>
        </p:nvSpPr>
        <p:spPr>
          <a:xfrm>
            <a:off x="246888" y="4645152"/>
            <a:ext cx="6758609" cy="4320213"/>
          </a:xfrm>
        </p:spPr>
        <p:txBody>
          <a:bodyPr/>
          <a:lstStyle/>
          <a:p>
            <a:pPr lvl="2"/>
            <a:r>
              <a:rPr lang="en-US" dirty="0"/>
              <a:t>There are many variations of the bucket strategy, but the most common consists of three buckets which we’ll call Now, Soon, and Later.</a:t>
            </a:r>
          </a:p>
          <a:p>
            <a:pPr lvl="2"/>
            <a:r>
              <a:rPr lang="en-US" b="1" dirty="0"/>
              <a:t>[CLICK] </a:t>
            </a:r>
            <a:r>
              <a:rPr lang="en-US" dirty="0"/>
              <a:t>Retirement assets are split into these three buckets.</a:t>
            </a:r>
          </a:p>
          <a:p>
            <a:pPr lvl="2"/>
            <a:r>
              <a:rPr lang="en-US" dirty="0"/>
              <a:t>The Now Bucket is the smallest and holds the money needed in the short-term, usually within the next year. It will consist of cash and very safe investments.</a:t>
            </a:r>
          </a:p>
          <a:p>
            <a:pPr lvl="2"/>
            <a:r>
              <a:rPr lang="en-US" dirty="0"/>
              <a:t>The Soon Bucket holds the money needed in the intermediate-term, generally over the next 2-10 years. It should be several times the size of the Now Bucket. The savings will be invested to generate income, usually in bonds, other fixed income investments, or dividend paying stocks.</a:t>
            </a:r>
          </a:p>
          <a:p>
            <a:pPr lvl="2"/>
            <a:r>
              <a:rPr lang="en-US" dirty="0"/>
              <a:t>Last, is the Later Bucket. It is generally the largest bucket and holds the money needed in the long-term, usually 10 or more years. It is invested for growth and typically holds stocks.</a:t>
            </a:r>
          </a:p>
          <a:p>
            <a:pPr lvl="2"/>
            <a:r>
              <a:rPr lang="en-US" dirty="0"/>
              <a:t>Segmenting retirement savings like this helps align investment allocations and risks with an appropriate time horizon.</a:t>
            </a:r>
          </a:p>
          <a:p>
            <a:pPr lvl="2"/>
            <a:r>
              <a:rPr lang="en-US" dirty="0"/>
              <a:t>Let’s look at some different hypothetical markets and how this strategy works, starting again with an up market.</a:t>
            </a:r>
          </a:p>
          <a:p>
            <a:endParaRPr lang="en-US" dirty="0"/>
          </a:p>
        </p:txBody>
      </p:sp>
      <p:sp>
        <p:nvSpPr>
          <p:cNvPr id="8" name="Footer Placeholder 5">
            <a:extLst>
              <a:ext uri="{FF2B5EF4-FFF2-40B4-BE49-F238E27FC236}">
                <a16:creationId xmlns:a16="http://schemas.microsoft.com/office/drawing/2014/main" id="{D94418AB-BC15-4AA2-AFEB-0EA8735EC276}"/>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313284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0AC2092E-F81B-4D66-8CB7-56762AEA25CE}"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10</a:t>
            </a:fld>
            <a:endParaRPr lang="en-US" dirty="0"/>
          </a:p>
        </p:txBody>
      </p:sp>
      <p:sp>
        <p:nvSpPr>
          <p:cNvPr id="9" name="Notes Placeholder 8">
            <a:extLst>
              <a:ext uri="{FF2B5EF4-FFF2-40B4-BE49-F238E27FC236}">
                <a16:creationId xmlns:a16="http://schemas.microsoft.com/office/drawing/2014/main" id="{64AFC4AC-EF78-4EBA-958A-AF594F869D29}"/>
              </a:ext>
            </a:extLst>
          </p:cNvPr>
          <p:cNvSpPr>
            <a:spLocks noGrp="1"/>
          </p:cNvSpPr>
          <p:nvPr>
            <p:ph type="body" idx="1"/>
          </p:nvPr>
        </p:nvSpPr>
        <p:spPr>
          <a:xfrm>
            <a:off x="246888" y="4645152"/>
            <a:ext cx="6758609" cy="4320213"/>
          </a:xfrm>
        </p:spPr>
        <p:txBody>
          <a:bodyPr/>
          <a:lstStyle/>
          <a:p>
            <a:pPr lvl="2"/>
            <a:r>
              <a:rPr lang="en-US" dirty="0"/>
              <a:t>When the market rises, it’s expected the Soon and Later Buckets will both rise as well. The Now Bucket remains unchanged because it’s mostly cash.</a:t>
            </a:r>
          </a:p>
          <a:p>
            <a:pPr lvl="2"/>
            <a:r>
              <a:rPr lang="en-US" b="1" dirty="0"/>
              <a:t>[CLICK] </a:t>
            </a:r>
            <a:r>
              <a:rPr lang="en-US" dirty="0"/>
              <a:t>Over the course of the year, funds are withdrawn from the Now Bucket, depleting it by the end of the year.</a:t>
            </a:r>
          </a:p>
          <a:p>
            <a:pPr lvl="2"/>
            <a:r>
              <a:rPr lang="en-US" b="1" dirty="0"/>
              <a:t>[CLICK] </a:t>
            </a:r>
            <a:r>
              <a:rPr lang="en-US" dirty="0"/>
              <a:t>To fund the next year’s spending, the Now Bucket will be refilled from the Soon Bucket.</a:t>
            </a:r>
          </a:p>
          <a:p>
            <a:pPr lvl="2"/>
            <a:r>
              <a:rPr lang="en-US" b="1" dirty="0"/>
              <a:t>[CLICK] </a:t>
            </a:r>
            <a:r>
              <a:rPr lang="en-US" dirty="0"/>
              <a:t>Then, the Later Bucket replenishes the Soon Bucket, bringing all three back into balance.</a:t>
            </a:r>
          </a:p>
          <a:p>
            <a:pPr marL="142276" lvl="2" indent="-142276" defTabSz="948507">
              <a:spcAft>
                <a:spcPts val="622"/>
              </a:spcAft>
              <a:defRPr/>
            </a:pPr>
            <a:r>
              <a:rPr lang="en-US" dirty="0"/>
              <a:t>Now let’s look at what happens when there’s a down market.</a:t>
            </a:r>
          </a:p>
          <a:p>
            <a:endParaRPr lang="en-US" dirty="0"/>
          </a:p>
        </p:txBody>
      </p:sp>
      <p:sp>
        <p:nvSpPr>
          <p:cNvPr id="8" name="Footer Placeholder 5">
            <a:extLst>
              <a:ext uri="{FF2B5EF4-FFF2-40B4-BE49-F238E27FC236}">
                <a16:creationId xmlns:a16="http://schemas.microsoft.com/office/drawing/2014/main" id="{FF6C6209-3E7B-4AE4-91AE-63358F027793}"/>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166787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0A8EA347-F713-4288-89E6-830CC8CC567B}"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11</a:t>
            </a:fld>
            <a:endParaRPr lang="en-US" dirty="0"/>
          </a:p>
        </p:txBody>
      </p:sp>
      <p:sp>
        <p:nvSpPr>
          <p:cNvPr id="9" name="Notes Placeholder 8">
            <a:extLst>
              <a:ext uri="{FF2B5EF4-FFF2-40B4-BE49-F238E27FC236}">
                <a16:creationId xmlns:a16="http://schemas.microsoft.com/office/drawing/2014/main" id="{9EEB227E-75EF-42F5-A873-67ADDCD600DF}"/>
              </a:ext>
            </a:extLst>
          </p:cNvPr>
          <p:cNvSpPr>
            <a:spLocks noGrp="1"/>
          </p:cNvSpPr>
          <p:nvPr>
            <p:ph type="body" idx="1"/>
          </p:nvPr>
        </p:nvSpPr>
        <p:spPr>
          <a:xfrm>
            <a:off x="246888" y="4645152"/>
            <a:ext cx="6758609" cy="4320213"/>
          </a:xfrm>
        </p:spPr>
        <p:txBody>
          <a:bodyPr/>
          <a:lstStyle/>
          <a:p>
            <a:pPr lvl="2"/>
            <a:r>
              <a:rPr lang="en-US" dirty="0"/>
              <a:t>When the market declines, it’s expected the Soon and Later Buckets, based on their investments, may also see a decline. The Now Bucket, with its cash and very safe investments, doesn’t change.</a:t>
            </a:r>
          </a:p>
          <a:p>
            <a:pPr lvl="2"/>
            <a:r>
              <a:rPr lang="en-US" b="1" dirty="0"/>
              <a:t>[CLICK] </a:t>
            </a:r>
            <a:r>
              <a:rPr lang="en-US" dirty="0"/>
              <a:t>During the year, money is still withdrawn from the Now Bucket, emptying it by year end.</a:t>
            </a:r>
          </a:p>
          <a:p>
            <a:pPr lvl="2"/>
            <a:r>
              <a:rPr lang="en-US" b="1" dirty="0"/>
              <a:t>[CLICK] </a:t>
            </a:r>
            <a:r>
              <a:rPr lang="en-US" dirty="0"/>
              <a:t>The Soon Bucket will again be used to replenish the Now Bucket and provide next year’s spending.</a:t>
            </a:r>
          </a:p>
          <a:p>
            <a:pPr lvl="2"/>
            <a:r>
              <a:rPr lang="en-US" b="1" dirty="0"/>
              <a:t>[CLICK] </a:t>
            </a:r>
            <a:r>
              <a:rPr lang="en-US" dirty="0"/>
              <a:t>However, this time the Later Bucket isn’t used to replenish the Soon Bucket. It will remain untouched.</a:t>
            </a:r>
          </a:p>
          <a:p>
            <a:pPr lvl="2"/>
            <a:r>
              <a:rPr lang="en-US" dirty="0"/>
              <a:t>In this scenario, the Soon Bucket acts as a cushion, buying time for the Later Bucket to recover. Even after a decline, the Soon Bucket should have enough to fund retirement spending for several years, if needed.</a:t>
            </a:r>
          </a:p>
          <a:p>
            <a:pPr marL="142276" lvl="2" indent="-142276" defTabSz="948507">
              <a:spcAft>
                <a:spcPts val="622"/>
              </a:spcAft>
              <a:defRPr/>
            </a:pPr>
            <a:r>
              <a:rPr lang="en-US" dirty="0"/>
              <a:t>The hope is that the market, along with the buckets, will eventually recover.</a:t>
            </a:r>
          </a:p>
          <a:p>
            <a:endParaRPr lang="en-US" dirty="0"/>
          </a:p>
        </p:txBody>
      </p:sp>
      <p:sp>
        <p:nvSpPr>
          <p:cNvPr id="8" name="Footer Placeholder 5">
            <a:extLst>
              <a:ext uri="{FF2B5EF4-FFF2-40B4-BE49-F238E27FC236}">
                <a16:creationId xmlns:a16="http://schemas.microsoft.com/office/drawing/2014/main" id="{E310F9C0-B52E-4022-864F-3E08E5417A83}"/>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200708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F10D0875-30E3-45FB-B8E5-2AC9FCA89A75}"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12</a:t>
            </a:fld>
            <a:endParaRPr lang="en-US" dirty="0"/>
          </a:p>
        </p:txBody>
      </p:sp>
      <p:sp>
        <p:nvSpPr>
          <p:cNvPr id="8" name="Notes Placeholder 2">
            <a:extLst>
              <a:ext uri="{FF2B5EF4-FFF2-40B4-BE49-F238E27FC236}">
                <a16:creationId xmlns:a16="http://schemas.microsoft.com/office/drawing/2014/main" id="{3BD11BF1-9C77-4872-A15F-FE087516FE4C}"/>
              </a:ext>
            </a:extLst>
          </p:cNvPr>
          <p:cNvSpPr txBox="1">
            <a:spLocks noGrp="1"/>
          </p:cNvSpPr>
          <p:nvPr>
            <p:ph type="body" idx="1"/>
          </p:nvPr>
        </p:nvSpPr>
        <p:spPr>
          <a:xfrm>
            <a:off x="246888" y="4645152"/>
            <a:ext cx="6758609" cy="4320213"/>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13716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2"/>
            <a:r>
              <a:rPr lang="en-US" dirty="0"/>
              <a:t>In a market recovery, it’s expected the Soon and Later Buckets will rise.</a:t>
            </a:r>
          </a:p>
          <a:p>
            <a:pPr lvl="2"/>
            <a:r>
              <a:rPr lang="en-US" b="1" dirty="0"/>
              <a:t>[CLICK] </a:t>
            </a:r>
            <a:r>
              <a:rPr lang="en-US" dirty="0"/>
              <a:t>Once again, money is taken from the Now Bucket for the current year’s needs.</a:t>
            </a:r>
          </a:p>
          <a:p>
            <a:pPr lvl="2"/>
            <a:r>
              <a:rPr lang="en-US" b="1" dirty="0"/>
              <a:t>[CLICK] </a:t>
            </a:r>
            <a:r>
              <a:rPr lang="en-US" dirty="0"/>
              <a:t>It is replenished using the Soon Bucket.</a:t>
            </a:r>
          </a:p>
          <a:p>
            <a:pPr lvl="2"/>
            <a:r>
              <a:rPr lang="en-US" b="1" dirty="0"/>
              <a:t>[CLICK] </a:t>
            </a:r>
            <a:r>
              <a:rPr lang="en-US" dirty="0"/>
              <a:t>And once recovered, the Later Bucket can be used to replenish the Soon Bucket.</a:t>
            </a:r>
          </a:p>
          <a:p>
            <a:pPr lvl="2"/>
            <a:r>
              <a:rPr lang="en-US" dirty="0"/>
              <a:t>These are just a couple of approaches you can use to build a retirement income strategy. By working with your trusted financial professional, you can explore these strategies, and many others, that may help generate the income you need from your retirement savings.</a:t>
            </a:r>
          </a:p>
        </p:txBody>
      </p:sp>
      <p:sp>
        <p:nvSpPr>
          <p:cNvPr id="9" name="Footer Placeholder 5">
            <a:extLst>
              <a:ext uri="{FF2B5EF4-FFF2-40B4-BE49-F238E27FC236}">
                <a16:creationId xmlns:a16="http://schemas.microsoft.com/office/drawing/2014/main" id="{935051FC-EE47-49AE-8791-57A000F9FC06}"/>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23487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pPr defTabSz="948507">
              <a:defRPr/>
            </a:pPr>
            <a:fld id="{4FBD5869-E701-44DB-B9C5-C7F7FB528C06}" type="slidenum">
              <a:rPr lang="en-US">
                <a:solidFill>
                  <a:srgbClr val="000000"/>
                </a:solidFill>
              </a:rPr>
              <a:pPr defTabSz="948507">
                <a:defRPr/>
              </a:pPr>
              <a:t>13</a:t>
            </a:fld>
            <a:endParaRPr lang="en-US" dirty="0">
              <a:solidFill>
                <a:srgbClr val="000000"/>
              </a:solidFill>
            </a:endParaRPr>
          </a:p>
        </p:txBody>
      </p:sp>
      <p:sp>
        <p:nvSpPr>
          <p:cNvPr id="12" name="Header Placeholder 3">
            <a:extLst>
              <a:ext uri="{FF2B5EF4-FFF2-40B4-BE49-F238E27FC236}">
                <a16:creationId xmlns:a16="http://schemas.microsoft.com/office/drawing/2014/main" id="{2BBE2391-2D00-4AA2-A152-FE3D756965A0}"/>
              </a:ext>
            </a:extLst>
          </p:cNvPr>
          <p:cNvSpPr>
            <a:spLocks noGrp="1"/>
          </p:cNvSpPr>
          <p:nvPr>
            <p:ph type="hdr" sz="quarter"/>
          </p:nvPr>
        </p:nvSpPr>
        <p:spPr>
          <a:xfrm>
            <a:off x="238539" y="236095"/>
            <a:ext cx="5343277" cy="283314"/>
          </a:xfrm>
        </p:spPr>
        <p:txBody>
          <a:bodyPr/>
          <a:lstStyle/>
          <a:p>
            <a:r>
              <a:rPr lang="en-US" dirty="0"/>
              <a:t>Building Retirement Income strategies</a:t>
            </a:r>
          </a:p>
        </p:txBody>
      </p:sp>
      <p:sp>
        <p:nvSpPr>
          <p:cNvPr id="3" name="Notes Placeholder 2">
            <a:extLst>
              <a:ext uri="{FF2B5EF4-FFF2-40B4-BE49-F238E27FC236}">
                <a16:creationId xmlns:a16="http://schemas.microsoft.com/office/drawing/2014/main" id="{5A0FB714-9DF3-4643-AA0A-0671688C0137}"/>
              </a:ext>
            </a:extLst>
          </p:cNvPr>
          <p:cNvSpPr>
            <a:spLocks noGrp="1"/>
          </p:cNvSpPr>
          <p:nvPr>
            <p:ph type="body" idx="1"/>
          </p:nvPr>
        </p:nvSpPr>
        <p:spPr>
          <a:xfrm>
            <a:off x="246888" y="4645152"/>
            <a:ext cx="6758609" cy="4320213"/>
          </a:xfrm>
        </p:spPr>
        <p:txBody>
          <a:bodyPr/>
          <a:lstStyle/>
          <a:p>
            <a:pPr lvl="2"/>
            <a:r>
              <a:rPr lang="en-US" dirty="0"/>
              <a:t>Let’s recap the benefits of building a diverse retirement income strategy.</a:t>
            </a:r>
          </a:p>
          <a:p>
            <a:pPr lvl="2"/>
            <a:r>
              <a:rPr lang="en-US" dirty="0"/>
              <a:t>One, it doesn’t rely solely on income yields or stock appreciation to generate retirement income.</a:t>
            </a:r>
          </a:p>
          <a:p>
            <a:pPr lvl="2"/>
            <a:r>
              <a:rPr lang="en-US" dirty="0"/>
              <a:t>Income-oriented investments don’t pay what they used to, and stocks may introduce an unacceptable level of risk to a retirement income strategy.</a:t>
            </a:r>
          </a:p>
          <a:p>
            <a:pPr lvl="2"/>
            <a:r>
              <a:rPr lang="en-US" b="1" dirty="0"/>
              <a:t>[CLICK] </a:t>
            </a:r>
            <a:r>
              <a:rPr lang="en-US" dirty="0"/>
              <a:t>Two, a diverse strategy establishes an approach to help manage market volatility.</a:t>
            </a:r>
          </a:p>
          <a:p>
            <a:pPr lvl="2"/>
            <a:r>
              <a:rPr lang="en-US" dirty="0"/>
              <a:t>Markets can be unpredictable, and it helps to have a plan when they don’t behave as expected.</a:t>
            </a:r>
          </a:p>
          <a:p>
            <a:pPr lvl="2"/>
            <a:r>
              <a:rPr lang="en-US" b="1" dirty="0"/>
              <a:t>[CLICK] </a:t>
            </a:r>
            <a:r>
              <a:rPr lang="en-US" dirty="0"/>
              <a:t>And three, building a diverse retirement income strategy helps align investment allocations and risks with an appropriate time horizon.</a:t>
            </a:r>
          </a:p>
          <a:p>
            <a:pPr lvl="2"/>
            <a:r>
              <a:rPr lang="en-US" dirty="0"/>
              <a:t>A financial professional can help assess your individual situation and design a customized strategy to meet your unique retirement income goals and risk tolerance.</a:t>
            </a:r>
          </a:p>
          <a:p>
            <a:endParaRPr lang="en-US" dirty="0"/>
          </a:p>
        </p:txBody>
      </p:sp>
      <p:sp>
        <p:nvSpPr>
          <p:cNvPr id="8" name="Footer Placeholder 5">
            <a:extLst>
              <a:ext uri="{FF2B5EF4-FFF2-40B4-BE49-F238E27FC236}">
                <a16:creationId xmlns:a16="http://schemas.microsoft.com/office/drawing/2014/main" id="{93ED3DFB-93AE-484E-857D-2572BC8236C0}"/>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2225053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888" y="4645152"/>
            <a:ext cx="6758609" cy="4320213"/>
          </a:xfrm>
        </p:spPr>
        <p:txBody>
          <a:bodyPr/>
          <a:lstStyle/>
          <a:p>
            <a:pPr lvl="2"/>
            <a:r>
              <a:rPr lang="en-US" dirty="0"/>
              <a:t>In short, “Retirement is wonderful if you have two essentials—much to live on and much to live for.” </a:t>
            </a:r>
          </a:p>
          <a:p>
            <a:pPr lvl="2"/>
            <a:r>
              <a:rPr lang="en-US" dirty="0"/>
              <a:t>That’s why it’s important that you are here today. You’ve shown that you want to take the steps to be prepared.</a:t>
            </a:r>
          </a:p>
        </p:txBody>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7FACD90E-05DA-8A4A-B23C-D77DB17C99E1}"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14</a:t>
            </a:fld>
            <a:endParaRPr lang="en-US" dirty="0"/>
          </a:p>
        </p:txBody>
      </p:sp>
      <p:sp>
        <p:nvSpPr>
          <p:cNvPr id="8" name="Footer Placeholder 5">
            <a:extLst>
              <a:ext uri="{FF2B5EF4-FFF2-40B4-BE49-F238E27FC236}">
                <a16:creationId xmlns:a16="http://schemas.microsoft.com/office/drawing/2014/main" id="{6A3FE708-CD35-4704-A4CF-ED423BE4BB4C}"/>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294726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Building Retirement Income strategies</a:t>
            </a:r>
          </a:p>
        </p:txBody>
      </p:sp>
      <p:sp>
        <p:nvSpPr>
          <p:cNvPr id="5" name="Date Placeholder 4"/>
          <p:cNvSpPr>
            <a:spLocks noGrp="1"/>
          </p:cNvSpPr>
          <p:nvPr>
            <p:ph type="dt" idx="11"/>
          </p:nvPr>
        </p:nvSpPr>
        <p:spPr/>
        <p:txBody>
          <a:bodyPr/>
          <a:lstStyle/>
          <a:p>
            <a:fld id="{CCE71B6B-255D-423D-A86D-5820F28FB3D9}" type="datetime1">
              <a:rPr lang="en-US" smtClean="0"/>
              <a:t>01/27/2021</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15</a:t>
            </a:fld>
            <a:endParaRPr lang="en-US" dirty="0"/>
          </a:p>
        </p:txBody>
      </p:sp>
      <p:sp>
        <p:nvSpPr>
          <p:cNvPr id="8" name="Footer Placeholder 5">
            <a:extLst>
              <a:ext uri="{FF2B5EF4-FFF2-40B4-BE49-F238E27FC236}">
                <a16:creationId xmlns:a16="http://schemas.microsoft.com/office/drawing/2014/main" id="{6554E49F-6CF8-4901-97AE-21510B1AA068}"/>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2540584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744538"/>
            <a:ext cx="6608762" cy="3717925"/>
          </a:xfrm>
        </p:spPr>
      </p:sp>
      <p:sp>
        <p:nvSpPr>
          <p:cNvPr id="3" name="Notes Placeholder 2"/>
          <p:cNvSpPr>
            <a:spLocks noGrp="1"/>
          </p:cNvSpPr>
          <p:nvPr>
            <p:ph type="body" idx="1"/>
          </p:nvPr>
        </p:nvSpPr>
        <p:spPr>
          <a:xfrm>
            <a:off x="246888" y="4645152"/>
            <a:ext cx="6758609" cy="4320213"/>
          </a:xfrm>
        </p:spPr>
        <p:txBody>
          <a:bodyPr/>
          <a:lstStyle/>
          <a:p>
            <a:pPr lvl="1"/>
            <a:r>
              <a:rPr lang="en-US" dirty="0"/>
              <a:t>Let’s discuss some approaches to building a retirement income strategy.</a:t>
            </a:r>
          </a:p>
        </p:txBody>
      </p:sp>
      <p:sp>
        <p:nvSpPr>
          <p:cNvPr id="4" name="Header Placeholder 3"/>
          <p:cNvSpPr>
            <a:spLocks noGrp="1"/>
          </p:cNvSpPr>
          <p:nvPr>
            <p:ph type="hdr" sz="quarter" idx="10"/>
          </p:nvPr>
        </p:nvSpPr>
        <p:spPr/>
        <p:txBody>
          <a:bodyPr/>
          <a:lstStyle/>
          <a:p>
            <a:r>
              <a:rPr lang="en-US" dirty="0"/>
              <a:t>Building Retirement Income strategies</a:t>
            </a:r>
          </a:p>
        </p:txBody>
      </p:sp>
      <p:sp>
        <p:nvSpPr>
          <p:cNvPr id="5" name="Date Placeholder 4"/>
          <p:cNvSpPr>
            <a:spLocks noGrp="1"/>
          </p:cNvSpPr>
          <p:nvPr>
            <p:ph type="dt" idx="11"/>
          </p:nvPr>
        </p:nvSpPr>
        <p:spPr/>
        <p:txBody>
          <a:bodyPr/>
          <a:lstStyle/>
          <a:p>
            <a:fld id="{B40A37D7-24F6-4590-A350-81FFA3708D61}" type="datetime1">
              <a:rPr lang="en-US" smtClean="0"/>
              <a:t>01/27/2021</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1</a:t>
            </a:fld>
            <a:endParaRPr lang="en-US" dirty="0"/>
          </a:p>
        </p:txBody>
      </p:sp>
      <p:sp>
        <p:nvSpPr>
          <p:cNvPr id="8" name="Footer Placeholder 5">
            <a:extLst>
              <a:ext uri="{FF2B5EF4-FFF2-40B4-BE49-F238E27FC236}">
                <a16:creationId xmlns:a16="http://schemas.microsoft.com/office/drawing/2014/main" id="{52CE198E-FED0-41FB-BBF8-2B7F97771827}"/>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411154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888" y="4645152"/>
            <a:ext cx="6758609" cy="4320213"/>
          </a:xfrm>
        </p:spPr>
        <p:txBody>
          <a:bodyPr/>
          <a:lstStyle/>
          <a:p>
            <a:pPr lvl="2"/>
            <a:r>
              <a:rPr lang="en-US" dirty="0"/>
              <a:t>First, I’d like to do a quick retirement income reality check. We’ll discuss some outdated retirement income ideas and why they may not be the best options today.</a:t>
            </a:r>
          </a:p>
          <a:p>
            <a:pPr lvl="2"/>
            <a:r>
              <a:rPr lang="en-US" dirty="0"/>
              <a:t>Next, I’ll introduce a multi-asset plus reserve strategy to generate retirement income.</a:t>
            </a:r>
          </a:p>
          <a:p>
            <a:pPr lvl="2"/>
            <a:r>
              <a:rPr lang="en-US" dirty="0"/>
              <a:t>Last, we’ll look at how a time-based bucket strategy works.</a:t>
            </a:r>
          </a:p>
          <a:p>
            <a:pPr lvl="2"/>
            <a:r>
              <a:rPr lang="en-US" dirty="0"/>
              <a:t>Let’s get started.</a:t>
            </a:r>
          </a:p>
        </p:txBody>
      </p:sp>
      <p:sp>
        <p:nvSpPr>
          <p:cNvPr id="4" name="Header Placeholder 3"/>
          <p:cNvSpPr>
            <a:spLocks noGrp="1"/>
          </p:cNvSpPr>
          <p:nvPr>
            <p:ph type="hdr" sz="quarter" idx="10"/>
          </p:nvPr>
        </p:nvSpPr>
        <p:spPr/>
        <p:txBody>
          <a:bodyPr/>
          <a:lstStyle/>
          <a:p>
            <a:r>
              <a:rPr lang="en-US" dirty="0"/>
              <a:t>Building Retirement Income strategies</a:t>
            </a:r>
          </a:p>
        </p:txBody>
      </p:sp>
      <p:sp>
        <p:nvSpPr>
          <p:cNvPr id="5" name="Date Placeholder 4"/>
          <p:cNvSpPr>
            <a:spLocks noGrp="1"/>
          </p:cNvSpPr>
          <p:nvPr>
            <p:ph type="dt" idx="11"/>
          </p:nvPr>
        </p:nvSpPr>
        <p:spPr/>
        <p:txBody>
          <a:bodyPr/>
          <a:lstStyle/>
          <a:p>
            <a:fld id="{EED71BAD-AE72-48E7-AC6E-85AEE7031957}" type="datetime1">
              <a:rPr lang="en-US" smtClean="0"/>
              <a:t>01/27/2021</a:t>
            </a:fld>
            <a:endParaRPr lang="en-US" dirty="0"/>
          </a:p>
        </p:txBody>
      </p:sp>
      <p:sp>
        <p:nvSpPr>
          <p:cNvPr id="7" name="Slide Number Placeholder 6"/>
          <p:cNvSpPr>
            <a:spLocks noGrp="1"/>
          </p:cNvSpPr>
          <p:nvPr>
            <p:ph type="sldNum" sz="quarter" idx="13"/>
          </p:nvPr>
        </p:nvSpPr>
        <p:spPr/>
        <p:txBody>
          <a:bodyPr/>
          <a:lstStyle/>
          <a:p>
            <a:fld id="{4FBD5869-E701-44DB-B9C5-C7F7FB528C06}" type="slidenum">
              <a:rPr lang="en-US" smtClean="0"/>
              <a:pPr/>
              <a:t>2</a:t>
            </a:fld>
            <a:endParaRPr lang="en-US" dirty="0"/>
          </a:p>
        </p:txBody>
      </p:sp>
      <p:sp>
        <p:nvSpPr>
          <p:cNvPr id="8" name="Footer Placeholder 5">
            <a:extLst>
              <a:ext uri="{FF2B5EF4-FFF2-40B4-BE49-F238E27FC236}">
                <a16:creationId xmlns:a16="http://schemas.microsoft.com/office/drawing/2014/main" id="{F2FFFBC0-C722-46D1-9204-E336DA13C316}"/>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138822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7CA2B206-F21D-4B42-87A8-20023835DC33}"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3</a:t>
            </a:fld>
            <a:endParaRPr lang="en-US" dirty="0"/>
          </a:p>
        </p:txBody>
      </p:sp>
      <p:sp>
        <p:nvSpPr>
          <p:cNvPr id="3" name="Notes Placeholder 2">
            <a:extLst>
              <a:ext uri="{FF2B5EF4-FFF2-40B4-BE49-F238E27FC236}">
                <a16:creationId xmlns:a16="http://schemas.microsoft.com/office/drawing/2014/main" id="{D9782387-0D9E-4F7D-A8AB-12D11CD846B8}"/>
              </a:ext>
            </a:extLst>
          </p:cNvPr>
          <p:cNvSpPr>
            <a:spLocks noGrp="1"/>
          </p:cNvSpPr>
          <p:nvPr>
            <p:ph type="body" idx="1"/>
          </p:nvPr>
        </p:nvSpPr>
        <p:spPr>
          <a:xfrm>
            <a:off x="246888" y="4645152"/>
            <a:ext cx="6758609" cy="4320213"/>
          </a:xfrm>
        </p:spPr>
        <p:txBody>
          <a:bodyPr/>
          <a:lstStyle/>
          <a:p>
            <a:pPr lvl="2"/>
            <a:r>
              <a:rPr lang="en-US" b="0" dirty="0"/>
              <a:t>Probably the most basic retirement income strategy is to invest your savings into something that generates interest payments and then live off whatever interest income you receive</a:t>
            </a:r>
            <a:r>
              <a:rPr lang="en-US" dirty="0"/>
              <a:t>.</a:t>
            </a:r>
          </a:p>
          <a:p>
            <a:pPr lvl="2"/>
            <a:r>
              <a:rPr lang="en-US" b="0" dirty="0"/>
              <a:t>Years ago, this may have worked well. In 1981, $100,000 invested in a money market fund generated more than $16,000 a year.</a:t>
            </a:r>
            <a:endParaRPr lang="en-US" dirty="0"/>
          </a:p>
          <a:p>
            <a:pPr lvl="2"/>
            <a:r>
              <a:rPr lang="en-US" b="1" dirty="0"/>
              <a:t>[CLICK]</a:t>
            </a:r>
            <a:r>
              <a:rPr lang="en-US" b="0" dirty="0"/>
              <a:t> That would have been enough money to buy a brand new 1981 Cadillac </a:t>
            </a:r>
            <a:r>
              <a:rPr lang="en-US" b="0" dirty="0" err="1"/>
              <a:t>DeVille</a:t>
            </a:r>
            <a:r>
              <a:rPr lang="en-US" b="0" dirty="0"/>
              <a:t> and still have some money left over</a:t>
            </a:r>
            <a:r>
              <a:rPr lang="en-US" dirty="0"/>
              <a:t>.</a:t>
            </a:r>
          </a:p>
          <a:p>
            <a:pPr lvl="2"/>
            <a:r>
              <a:rPr lang="en-US" b="1" dirty="0"/>
              <a:t>[CLICK]</a:t>
            </a:r>
            <a:r>
              <a:rPr lang="en-US" b="0" dirty="0"/>
              <a:t> Today, the exact same investment generates less than $500 a year. Perhaps enough to buy a brand new..</a:t>
            </a:r>
            <a:r>
              <a:rPr lang="en-US" dirty="0"/>
              <a:t>.</a:t>
            </a:r>
          </a:p>
          <a:p>
            <a:pPr lvl="2"/>
            <a:r>
              <a:rPr lang="en-US" b="1" dirty="0"/>
              <a:t>[CLICK]</a:t>
            </a:r>
            <a:r>
              <a:rPr lang="en-US" b="0" dirty="0"/>
              <a:t> …electric scooter? Not quite as appealing.</a:t>
            </a:r>
          </a:p>
          <a:p>
            <a:pPr lvl="2"/>
            <a:r>
              <a:rPr lang="en-US" b="0" dirty="0"/>
              <a:t>This is true for many income-oriented investments today. They just don’t pay enough income to live on</a:t>
            </a:r>
            <a:r>
              <a:rPr lang="en-US" dirty="0"/>
              <a:t>.</a:t>
            </a:r>
          </a:p>
          <a:p>
            <a:endParaRPr lang="en-US" dirty="0"/>
          </a:p>
        </p:txBody>
      </p:sp>
      <p:sp>
        <p:nvSpPr>
          <p:cNvPr id="8" name="Footer Placeholder 5">
            <a:extLst>
              <a:ext uri="{FF2B5EF4-FFF2-40B4-BE49-F238E27FC236}">
                <a16:creationId xmlns:a16="http://schemas.microsoft.com/office/drawing/2014/main" id="{71F2FB6E-80B7-4E7B-AA6F-B16A49AD3624}"/>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49280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6888" y="4645152"/>
            <a:ext cx="6758609" cy="4320213"/>
          </a:xfrm>
        </p:spPr>
        <p:txBody>
          <a:bodyPr/>
          <a:lstStyle/>
          <a:p>
            <a:pPr lvl="2"/>
            <a:r>
              <a:rPr lang="en-US" dirty="0"/>
              <a:t>If living off interest payments is not a viable strategy, you might think about investing in the stock market. After all, stocks have had strong historical returns.</a:t>
            </a:r>
          </a:p>
          <a:p>
            <a:pPr lvl="2"/>
            <a:r>
              <a:rPr lang="en-US" b="1" dirty="0"/>
              <a:t>[CLICK] </a:t>
            </a:r>
            <a:r>
              <a:rPr lang="en-US" dirty="0"/>
              <a:t>In fact, over the long-term stocks have delivered an average annual return of more than 10%. </a:t>
            </a:r>
          </a:p>
          <a:p>
            <a:pPr lvl="2"/>
            <a:r>
              <a:rPr lang="en-US" dirty="0"/>
              <a:t>Why not invest in stocks, earn that 10% and take out the gains each year while keeping the original investment untouched?</a:t>
            </a:r>
          </a:p>
          <a:p>
            <a:pPr lvl="2"/>
            <a:r>
              <a:rPr lang="en-US" b="1" dirty="0"/>
              <a:t>[CLICK] </a:t>
            </a:r>
            <a:r>
              <a:rPr lang="en-US" dirty="0"/>
              <a:t>That 10% historical return is an </a:t>
            </a:r>
            <a:r>
              <a:rPr lang="en-US" i="1" dirty="0"/>
              <a:t>average</a:t>
            </a:r>
            <a:r>
              <a:rPr lang="en-US" dirty="0"/>
              <a:t>, and not guaranteed each year. This chart shows that in the last 30 years, stocks failed to hit the average return 12 times.</a:t>
            </a:r>
          </a:p>
          <a:p>
            <a:pPr lvl="2"/>
            <a:r>
              <a:rPr lang="en-US" dirty="0"/>
              <a:t>More critical are the years in which stocks had </a:t>
            </a:r>
            <a:r>
              <a:rPr lang="en-US" i="1" dirty="0"/>
              <a:t>negative</a:t>
            </a:r>
            <a:r>
              <a:rPr lang="en-US" dirty="0"/>
              <a:t> returns. The combination of withdrawals and declining markets can be very damaging to your retirement savings.</a:t>
            </a:r>
          </a:p>
          <a:p>
            <a:pPr lvl="2"/>
            <a:r>
              <a:rPr lang="en-US" dirty="0"/>
              <a:t>Building an effective retirement income strategy that can both generate the required income needed and withstand market ups and downs may require a more diversified, strategic approach.</a:t>
            </a:r>
          </a:p>
          <a:p>
            <a:pPr lvl="2"/>
            <a:r>
              <a:rPr lang="en-US" dirty="0"/>
              <a:t>Let’s walk through a couple of examples.</a:t>
            </a:r>
          </a:p>
        </p:txBody>
      </p:sp>
      <p:sp>
        <p:nvSpPr>
          <p:cNvPr id="4" name="Header Placeholder 3"/>
          <p:cNvSpPr>
            <a:spLocks noGrp="1"/>
          </p:cNvSpPr>
          <p:nvPr>
            <p:ph type="hdr" sz="quarter"/>
          </p:nvPr>
        </p:nvSpPr>
        <p:spPr/>
        <p:txBody>
          <a:bodyPr/>
          <a:lstStyle/>
          <a:p>
            <a:r>
              <a:rPr lang="en-US" dirty="0"/>
              <a:t>Making It Last – Retirement Income for Everyday Investors</a:t>
            </a:r>
          </a:p>
        </p:txBody>
      </p:sp>
      <p:sp>
        <p:nvSpPr>
          <p:cNvPr id="5" name="Date Placeholder 4"/>
          <p:cNvSpPr>
            <a:spLocks noGrp="1"/>
          </p:cNvSpPr>
          <p:nvPr>
            <p:ph type="dt" idx="1"/>
          </p:nvPr>
        </p:nvSpPr>
        <p:spPr/>
        <p:txBody>
          <a:bodyPr/>
          <a:lstStyle/>
          <a:p>
            <a:fld id="{0FC10844-67BC-2A4D-BA1E-F1EE5D64A902}" type="datetime1">
              <a:rPr lang="en-US" smtClean="0"/>
              <a:t>01/27/2021</a:t>
            </a:fld>
            <a:endParaRPr lang="en-US" dirty="0"/>
          </a:p>
        </p:txBody>
      </p:sp>
      <p:sp>
        <p:nvSpPr>
          <p:cNvPr id="6" name="Footer Placeholder 5"/>
          <p:cNvSpPr>
            <a:spLocks noGrp="1"/>
          </p:cNvSpPr>
          <p:nvPr>
            <p:ph type="ftr"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MIL PPT </a:t>
            </a:r>
            <a:r>
              <a:rPr lang="en-US" dirty="0">
                <a:solidFill>
                  <a:srgbClr val="000000"/>
                </a:solidFill>
              </a:rPr>
              <a:t>0221</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5"/>
          </p:nvPr>
        </p:nvSpPr>
        <p:spPr/>
        <p:txBody>
          <a:bodyPr/>
          <a:lstStyle/>
          <a:p>
            <a:fld id="{4FBD5869-E701-44DB-B9C5-C7F7FB528C06}" type="slidenum">
              <a:rPr lang="en-US" smtClean="0"/>
              <a:pPr/>
              <a:t>4</a:t>
            </a:fld>
            <a:endParaRPr lang="en-US" dirty="0"/>
          </a:p>
        </p:txBody>
      </p:sp>
    </p:spTree>
    <p:extLst>
      <p:ext uri="{BB962C8B-B14F-4D97-AF65-F5344CB8AC3E}">
        <p14:creationId xmlns:p14="http://schemas.microsoft.com/office/powerpoint/2010/main" val="8746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0F5391E6-3BE5-4976-8C48-1EC26D0DC6D8}"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5</a:t>
            </a:fld>
            <a:endParaRPr lang="en-US" dirty="0"/>
          </a:p>
        </p:txBody>
      </p:sp>
      <p:sp>
        <p:nvSpPr>
          <p:cNvPr id="3" name="Notes Placeholder 2">
            <a:extLst>
              <a:ext uri="{FF2B5EF4-FFF2-40B4-BE49-F238E27FC236}">
                <a16:creationId xmlns:a16="http://schemas.microsoft.com/office/drawing/2014/main" id="{73859E5A-2179-4570-BAEF-2116E6C7CCFC}"/>
              </a:ext>
            </a:extLst>
          </p:cNvPr>
          <p:cNvSpPr>
            <a:spLocks noGrp="1"/>
          </p:cNvSpPr>
          <p:nvPr>
            <p:ph type="body" idx="1"/>
          </p:nvPr>
        </p:nvSpPr>
        <p:spPr>
          <a:xfrm>
            <a:off x="246888" y="4645152"/>
            <a:ext cx="6758609" cy="4320213"/>
          </a:xfrm>
        </p:spPr>
        <p:txBody>
          <a:bodyPr/>
          <a:lstStyle/>
          <a:p>
            <a:pPr lvl="2"/>
            <a:r>
              <a:rPr lang="en-US" dirty="0"/>
              <a:t>The first strategy I’d like to share is called a multi-asset plus reserve strategy.</a:t>
            </a:r>
          </a:p>
          <a:p>
            <a:pPr lvl="2"/>
            <a:r>
              <a:rPr lang="en-US" b="1" dirty="0"/>
              <a:t>[CLICK] </a:t>
            </a:r>
            <a:r>
              <a:rPr lang="en-US" dirty="0"/>
              <a:t>In this approach, retirement assets are split into two portfolios. </a:t>
            </a:r>
          </a:p>
          <a:p>
            <a:pPr lvl="2"/>
            <a:r>
              <a:rPr lang="en-US" dirty="0"/>
              <a:t>One is a multi-asset portfolio, which simply means it is set up to invest in a mix of stocks and bonds. </a:t>
            </a:r>
          </a:p>
          <a:p>
            <a:pPr lvl="2"/>
            <a:r>
              <a:rPr lang="en-US" dirty="0"/>
              <a:t>It will hold the majority of the retirement savings and the allocation to stocks and bonds can vary depending on the person’s situation and risk tolerance.</a:t>
            </a:r>
          </a:p>
          <a:p>
            <a:pPr lvl="2"/>
            <a:r>
              <a:rPr lang="en-US" dirty="0"/>
              <a:t>The second is a reserve portfolio that is designed to hold enough to cover retirement income needs for two to three years. It will be invested very conservatively.</a:t>
            </a:r>
          </a:p>
          <a:p>
            <a:pPr marL="142276" lvl="2" indent="-142276" defTabSz="948507">
              <a:spcAft>
                <a:spcPts val="622"/>
              </a:spcAft>
              <a:defRPr/>
            </a:pPr>
            <a:r>
              <a:rPr lang="en-US" dirty="0"/>
              <a:t>Let’s see how this strategy works in different hypothetical markets, starting with an up market.</a:t>
            </a:r>
          </a:p>
          <a:p>
            <a:pPr marL="0" lvl="2" indent="0">
              <a:buNone/>
            </a:pPr>
            <a:endParaRPr lang="en-US" dirty="0"/>
          </a:p>
          <a:p>
            <a:pPr lvl="2"/>
            <a:endParaRPr lang="en-US" dirty="0"/>
          </a:p>
          <a:p>
            <a:endParaRPr lang="en-US" dirty="0"/>
          </a:p>
        </p:txBody>
      </p:sp>
      <p:sp>
        <p:nvSpPr>
          <p:cNvPr id="8" name="Footer Placeholder 5">
            <a:extLst>
              <a:ext uri="{FF2B5EF4-FFF2-40B4-BE49-F238E27FC236}">
                <a16:creationId xmlns:a16="http://schemas.microsoft.com/office/drawing/2014/main" id="{4DF78E7D-90EE-47E8-A1FB-C2927D987F63}"/>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111875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96A07199-2668-4983-8F81-EE32225664D7}"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6</a:t>
            </a:fld>
            <a:endParaRPr lang="en-US" dirty="0"/>
          </a:p>
        </p:txBody>
      </p:sp>
      <p:sp>
        <p:nvSpPr>
          <p:cNvPr id="3" name="Notes Placeholder 2">
            <a:extLst>
              <a:ext uri="{FF2B5EF4-FFF2-40B4-BE49-F238E27FC236}">
                <a16:creationId xmlns:a16="http://schemas.microsoft.com/office/drawing/2014/main" id="{0DF7F820-C3C9-4136-922F-426D973C358F}"/>
              </a:ext>
            </a:extLst>
          </p:cNvPr>
          <p:cNvSpPr>
            <a:spLocks noGrp="1"/>
          </p:cNvSpPr>
          <p:nvPr>
            <p:ph type="body" idx="1"/>
          </p:nvPr>
        </p:nvSpPr>
        <p:spPr>
          <a:xfrm>
            <a:off x="246888" y="4645152"/>
            <a:ext cx="6758609" cy="4320213"/>
          </a:xfrm>
        </p:spPr>
        <p:txBody>
          <a:bodyPr/>
          <a:lstStyle/>
          <a:p>
            <a:pPr lvl="2"/>
            <a:r>
              <a:rPr lang="en-US" dirty="0"/>
              <a:t>In a rising market the multi-asset portfolio may grow, depending the underlying investments and the mix of stocks and bonds.</a:t>
            </a:r>
          </a:p>
          <a:p>
            <a:pPr lvl="2"/>
            <a:r>
              <a:rPr lang="en-US" b="1" dirty="0"/>
              <a:t>[CLICK] </a:t>
            </a:r>
            <a:r>
              <a:rPr lang="en-US" dirty="0"/>
              <a:t>When this occurs, money will be withdrawn from this portfolio to support annual retirement expenses.</a:t>
            </a:r>
          </a:p>
          <a:p>
            <a:pPr marL="142276" lvl="2" indent="-142276" defTabSz="948507">
              <a:spcAft>
                <a:spcPts val="622"/>
              </a:spcAft>
              <a:defRPr/>
            </a:pPr>
            <a:r>
              <a:rPr lang="en-US" dirty="0"/>
              <a:t>Of course, markets don’t always go up, sometimes they go down.</a:t>
            </a:r>
          </a:p>
          <a:p>
            <a:pPr marL="0" lvl="2" indent="0">
              <a:buNone/>
            </a:pPr>
            <a:endParaRPr lang="en-US" dirty="0"/>
          </a:p>
          <a:p>
            <a:endParaRPr lang="en-US" dirty="0"/>
          </a:p>
        </p:txBody>
      </p:sp>
      <p:sp>
        <p:nvSpPr>
          <p:cNvPr id="8" name="Footer Placeholder 5">
            <a:extLst>
              <a:ext uri="{FF2B5EF4-FFF2-40B4-BE49-F238E27FC236}">
                <a16:creationId xmlns:a16="http://schemas.microsoft.com/office/drawing/2014/main" id="{F514DAB5-CFA9-4DA7-BB76-651EABF6BC92}"/>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3157496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6973CB18-4489-49CE-98D4-F3352FEE4459}"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7</a:t>
            </a:fld>
            <a:endParaRPr lang="en-US" dirty="0"/>
          </a:p>
        </p:txBody>
      </p:sp>
      <p:sp>
        <p:nvSpPr>
          <p:cNvPr id="8" name="Notes Placeholder 2">
            <a:extLst>
              <a:ext uri="{FF2B5EF4-FFF2-40B4-BE49-F238E27FC236}">
                <a16:creationId xmlns:a16="http://schemas.microsoft.com/office/drawing/2014/main" id="{A8985B9E-ECF3-4B31-A299-F00B56945BB4}"/>
              </a:ext>
            </a:extLst>
          </p:cNvPr>
          <p:cNvSpPr txBox="1">
            <a:spLocks noGrp="1"/>
          </p:cNvSpPr>
          <p:nvPr>
            <p:ph type="body" idx="1"/>
          </p:nvPr>
        </p:nvSpPr>
        <p:spPr>
          <a:xfrm>
            <a:off x="246888" y="4645152"/>
            <a:ext cx="6758609" cy="4320213"/>
          </a:xfrm>
          <a:prstGeom prst="rect">
            <a:avLst/>
          </a:prstGeom>
        </p:spPr>
        <p:txBody>
          <a:bodyPr vert="horz" lIns="0" tIns="0" rIns="0" bIns="0" rtlCol="0"/>
          <a:lstStyle>
            <a:lvl1pPr marL="0" algn="l" defTabSz="914400" rtl="0" eaLnBrk="1" latinLnBrk="0" hangingPunct="1">
              <a:spcAft>
                <a:spcPts val="600"/>
              </a:spcAft>
              <a:defRPr sz="1200" b="1" kern="120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spcAft>
                <a:spcPts val="600"/>
              </a:spcAft>
              <a:defRPr sz="1200" kern="1200">
                <a:solidFill>
                  <a:schemeClr val="tx1"/>
                </a:solidFill>
                <a:latin typeface="Arial" panose="020B0604020202020204" pitchFamily="34" charset="0"/>
                <a:ea typeface="+mn-ea"/>
                <a:cs typeface="Arial" panose="020B0604020202020204" pitchFamily="34" charset="0"/>
              </a:defRPr>
            </a:lvl2pPr>
            <a:lvl3pPr marL="137160" indent="-13716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365760" indent="-182880" algn="l" defTabSz="914400" rtl="0" eaLnBrk="1" latinLnBrk="0" hangingPunct="1">
              <a:spcAft>
                <a:spcPts val="600"/>
              </a:spcAft>
              <a:buClr>
                <a:schemeClr val="accent4"/>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0" algn="l" defTabSz="914400" rtl="0" eaLnBrk="1" latinLnBrk="0" hangingPunct="1">
              <a:spcAft>
                <a:spcPts val="60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lvl="2"/>
            <a:r>
              <a:rPr lang="en-US" dirty="0"/>
              <a:t>When the market contracts, it’s expected the multi-asset portfolio will lose some value as well, depending on the underlying investments and the mix of stocks and bonds.</a:t>
            </a:r>
          </a:p>
          <a:p>
            <a:pPr lvl="2"/>
            <a:r>
              <a:rPr lang="en-US" b="1" dirty="0"/>
              <a:t>[CLICK] </a:t>
            </a:r>
            <a:r>
              <a:rPr lang="en-US" dirty="0"/>
              <a:t>During these down years, you don’t want to use the multi-asset portfolio to support your retirement expenses.</a:t>
            </a:r>
          </a:p>
          <a:p>
            <a:pPr lvl="2"/>
            <a:r>
              <a:rPr lang="en-US" dirty="0"/>
              <a:t>The goal is to avoid withdrawing money while the portfolio is down. Doing so would be the equivalent of selling low.</a:t>
            </a:r>
          </a:p>
          <a:p>
            <a:pPr lvl="2"/>
            <a:r>
              <a:rPr lang="en-US" b="1" dirty="0"/>
              <a:t>[CLICK] </a:t>
            </a:r>
            <a:r>
              <a:rPr lang="en-US" dirty="0"/>
              <a:t>Instead, the reserve portfolio is used to support retirement expenses during a down year.</a:t>
            </a:r>
          </a:p>
          <a:p>
            <a:pPr lvl="2"/>
            <a:r>
              <a:rPr lang="en-US" dirty="0"/>
              <a:t>In this strategy, the reserve portfolio, with its cash and conservative investments, functions like an emergency fund.</a:t>
            </a:r>
          </a:p>
          <a:p>
            <a:pPr lvl="2"/>
            <a:r>
              <a:rPr lang="en-US" dirty="0"/>
              <a:t>The hope is that using the reserve portfolio will buy some time and allow a market recovery to take hold.</a:t>
            </a:r>
          </a:p>
        </p:txBody>
      </p:sp>
      <p:sp>
        <p:nvSpPr>
          <p:cNvPr id="9" name="Footer Placeholder 5">
            <a:extLst>
              <a:ext uri="{FF2B5EF4-FFF2-40B4-BE49-F238E27FC236}">
                <a16:creationId xmlns:a16="http://schemas.microsoft.com/office/drawing/2014/main" id="{F65E75DF-FE17-4E63-A21B-7AE40E6675DE}"/>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373765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r>
              <a:rPr lang="en-US" dirty="0"/>
              <a:t>Building Retirement Income strategies</a:t>
            </a:r>
          </a:p>
        </p:txBody>
      </p:sp>
      <p:sp>
        <p:nvSpPr>
          <p:cNvPr id="5" name="Date Placeholder 4"/>
          <p:cNvSpPr>
            <a:spLocks noGrp="1"/>
          </p:cNvSpPr>
          <p:nvPr>
            <p:ph type="dt" idx="1"/>
          </p:nvPr>
        </p:nvSpPr>
        <p:spPr/>
        <p:txBody>
          <a:bodyPr/>
          <a:lstStyle/>
          <a:p>
            <a:fld id="{C520DE67-6DCA-4A3D-875F-D28582FCC814}" type="datetime1">
              <a:rPr lang="en-US" smtClean="0"/>
              <a:t>01/27/2021</a:t>
            </a:fld>
            <a:endParaRPr lang="en-US" dirty="0"/>
          </a:p>
        </p:txBody>
      </p:sp>
      <p:sp>
        <p:nvSpPr>
          <p:cNvPr id="7" name="Slide Number Placeholder 6"/>
          <p:cNvSpPr>
            <a:spLocks noGrp="1"/>
          </p:cNvSpPr>
          <p:nvPr>
            <p:ph type="sldNum" sz="quarter" idx="5"/>
          </p:nvPr>
        </p:nvSpPr>
        <p:spPr/>
        <p:txBody>
          <a:bodyPr/>
          <a:lstStyle/>
          <a:p>
            <a:fld id="{4FBD5869-E701-44DB-B9C5-C7F7FB528C06}" type="slidenum">
              <a:rPr lang="en-US" smtClean="0"/>
              <a:pPr/>
              <a:t>8</a:t>
            </a:fld>
            <a:endParaRPr lang="en-US" dirty="0"/>
          </a:p>
        </p:txBody>
      </p:sp>
      <p:sp>
        <p:nvSpPr>
          <p:cNvPr id="18" name="Notes Placeholder 17">
            <a:extLst>
              <a:ext uri="{FF2B5EF4-FFF2-40B4-BE49-F238E27FC236}">
                <a16:creationId xmlns:a16="http://schemas.microsoft.com/office/drawing/2014/main" id="{20597616-4A52-4693-BD70-92AC6C6B135E}"/>
              </a:ext>
            </a:extLst>
          </p:cNvPr>
          <p:cNvSpPr>
            <a:spLocks noGrp="1"/>
          </p:cNvSpPr>
          <p:nvPr>
            <p:ph type="body" idx="1"/>
          </p:nvPr>
        </p:nvSpPr>
        <p:spPr>
          <a:xfrm>
            <a:off x="246888" y="4645152"/>
            <a:ext cx="6758609" cy="4320213"/>
          </a:xfrm>
        </p:spPr>
        <p:txBody>
          <a:bodyPr/>
          <a:lstStyle/>
          <a:p>
            <a:pPr lvl="2"/>
            <a:r>
              <a:rPr lang="en-US" dirty="0"/>
              <a:t>In a market recovery, it’s expected the multi-asset portfolio will also recover.</a:t>
            </a:r>
          </a:p>
          <a:p>
            <a:pPr lvl="2"/>
            <a:r>
              <a:rPr lang="en-US" b="1" dirty="0"/>
              <a:t>[CLICK] </a:t>
            </a:r>
            <a:r>
              <a:rPr lang="en-US" dirty="0"/>
              <a:t>When this happens you will switch back and use the multi-asset portfolio to fund retirement expenses for the year.</a:t>
            </a:r>
          </a:p>
          <a:p>
            <a:pPr lvl="2"/>
            <a:r>
              <a:rPr lang="en-US" b="1" dirty="0"/>
              <a:t>[CLICK]  </a:t>
            </a:r>
            <a:r>
              <a:rPr lang="en-US" dirty="0"/>
              <a:t>And, if the recovery is strong enough, money may also be shifted to replenish the reserve portfolio.</a:t>
            </a:r>
          </a:p>
          <a:p>
            <a:pPr lvl="2"/>
            <a:r>
              <a:rPr lang="en-US" dirty="0"/>
              <a:t>Now let’s look at another strategy that is sometimes referred to as the bucket strategy.</a:t>
            </a:r>
          </a:p>
          <a:p>
            <a:endParaRPr lang="en-US" dirty="0"/>
          </a:p>
        </p:txBody>
      </p:sp>
      <p:sp>
        <p:nvSpPr>
          <p:cNvPr id="8" name="Footer Placeholder 5">
            <a:extLst>
              <a:ext uri="{FF2B5EF4-FFF2-40B4-BE49-F238E27FC236}">
                <a16:creationId xmlns:a16="http://schemas.microsoft.com/office/drawing/2014/main" id="{A28E2C49-B300-41DE-B020-46957E5867E6}"/>
              </a:ext>
            </a:extLst>
          </p:cNvPr>
          <p:cNvSpPr>
            <a:spLocks noGrp="1"/>
          </p:cNvSpPr>
          <p:nvPr>
            <p:ph type="ftr" sz="quarter" idx="4"/>
          </p:nvPr>
        </p:nvSpPr>
        <p:spPr>
          <a:xfrm>
            <a:off x="5629523" y="236095"/>
            <a:ext cx="1431235" cy="283314"/>
          </a:xfrm>
        </p:spPr>
        <p:txBody>
          <a:bodyPr/>
          <a:lstStyle/>
          <a:p>
            <a:pPr algn="r"/>
            <a:r>
              <a:rPr lang="en-US" dirty="0"/>
              <a:t>MIL3 PPT 02/21</a:t>
            </a:r>
          </a:p>
        </p:txBody>
      </p:sp>
    </p:spTree>
    <p:extLst>
      <p:ext uri="{BB962C8B-B14F-4D97-AF65-F5344CB8AC3E}">
        <p14:creationId xmlns:p14="http://schemas.microsoft.com/office/powerpoint/2010/main" val="376054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Insert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88825" cy="6858000"/>
          </a:xfrm>
          <a:prstGeom prst="rect">
            <a:avLst/>
          </a:prstGeom>
          <a:solidFill>
            <a:srgbClr val="C9C9C9"/>
          </a:solidFill>
        </p:spPr>
        <p:txBody>
          <a:bodyPr/>
          <a:lstStyle>
            <a:lvl1pPr marL="0" indent="0">
              <a:buNone/>
              <a:defRPr sz="1600" b="1">
                <a:latin typeface="Arial" panose="020B0604020202020204" pitchFamily="34" charset="0"/>
                <a:cs typeface="Arial" panose="020B0604020202020204" pitchFamily="34" charset="0"/>
              </a:defRPr>
            </a:lvl1pPr>
          </a:lstStyle>
          <a:p>
            <a:r>
              <a:rPr lang="en-US" dirty="0"/>
              <a:t>Picture</a:t>
            </a:r>
          </a:p>
        </p:txBody>
      </p:sp>
    </p:spTree>
    <p:extLst>
      <p:ext uri="{BB962C8B-B14F-4D97-AF65-F5344CB8AC3E}">
        <p14:creationId xmlns:p14="http://schemas.microsoft.com/office/powerpoint/2010/main" val="235205917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with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2"/>
          <p:cNvSpPr>
            <a:spLocks noGrp="1"/>
          </p:cNvSpPr>
          <p:nvPr>
            <p:ph type="body" sz="quarter" idx="28" hasCustomPrompt="1"/>
          </p:nvPr>
        </p:nvSpPr>
        <p:spPr>
          <a:xfrm>
            <a:off x="8805671" y="137160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5EE82A1C-8738-4924-8C06-D7BE8DA682D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2086461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with Titles and Sidebar">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2"/>
          <p:cNvSpPr>
            <a:spLocks noGrp="1"/>
          </p:cNvSpPr>
          <p:nvPr>
            <p:ph type="body" sz="quarter" idx="28" hasCustomPrompt="1"/>
          </p:nvPr>
        </p:nvSpPr>
        <p:spPr>
          <a:xfrm>
            <a:off x="8805671" y="1920240"/>
            <a:ext cx="2926080" cy="907941"/>
          </a:xfrm>
          <a:prstGeom prst="rect">
            <a:avLst/>
          </a:prstGeom>
          <a:ln w="12700">
            <a:solidFill>
              <a:schemeClr val="accent4"/>
            </a:solidFill>
          </a:ln>
        </p:spPr>
        <p:txBody>
          <a:bodyPr lIns="137160" tIns="137160" rIns="137160" bIns="137160">
            <a:spAutoFit/>
          </a:bodyPr>
          <a:lstStyle>
            <a:lvl1pPr marL="0" indent="0">
              <a:spcBef>
                <a:spcPts val="0"/>
              </a:spcBef>
              <a:spcAft>
                <a:spcPts val="600"/>
              </a:spcAft>
              <a:buNone/>
              <a:defRPr sz="1800" b="1">
                <a:solidFill>
                  <a:schemeClr val="accent4"/>
                </a:solidFill>
                <a:latin typeface="Arial" panose="020B0604020202020204" pitchFamily="34" charset="0"/>
                <a:cs typeface="Arial" panose="020B0604020202020204" pitchFamily="34" charset="0"/>
              </a:defRPr>
            </a:lvl1pPr>
            <a:lvl2pPr marL="0" indent="0">
              <a:spcBef>
                <a:spcPts val="0"/>
              </a:spcBef>
              <a:spcAft>
                <a:spcPts val="600"/>
              </a:spcAft>
              <a:buNone/>
              <a:defRPr sz="1800" baseline="0">
                <a:solidFill>
                  <a:schemeClr val="accent4"/>
                </a:solidFill>
                <a:latin typeface="Arial" panose="020B0604020202020204" pitchFamily="34" charset="0"/>
                <a:cs typeface="Arial" panose="020B0604020202020204" pitchFamily="34" charset="0"/>
              </a:defRPr>
            </a:lvl2pPr>
            <a:lvl3pPr marL="914400" indent="0">
              <a:buNone/>
              <a:defRPr sz="1600">
                <a:solidFill>
                  <a:schemeClr val="accent4"/>
                </a:solidFill>
                <a:latin typeface="Arial" panose="020B0604020202020204" pitchFamily="34" charset="0"/>
                <a:cs typeface="Arial" panose="020B0604020202020204" pitchFamily="34" charset="0"/>
              </a:defRPr>
            </a:lvl3pPr>
            <a:lvl4pPr marL="1371600" indent="0">
              <a:buNone/>
              <a:defRPr sz="1600">
                <a:solidFill>
                  <a:schemeClr val="accent4"/>
                </a:solidFill>
                <a:latin typeface="Arial" panose="020B0604020202020204" pitchFamily="34" charset="0"/>
                <a:cs typeface="Arial" panose="020B0604020202020204" pitchFamily="34" charset="0"/>
              </a:defRPr>
            </a:lvl4pPr>
            <a:lvl5pPr marL="1828800" indent="0">
              <a:buNone/>
              <a:defRPr sz="1600">
                <a:solidFill>
                  <a:schemeClr val="accent4"/>
                </a:solidFill>
                <a:latin typeface="Arial" panose="020B0604020202020204" pitchFamily="34" charset="0"/>
                <a:cs typeface="Arial" panose="020B0604020202020204" pitchFamily="34" charset="0"/>
              </a:defRPr>
            </a:lvl5pPr>
          </a:lstStyle>
          <a:p>
            <a:pPr lvl="0"/>
            <a:r>
              <a:rPr lang="en-US" dirty="0"/>
              <a:t>Sidebar Subhead</a:t>
            </a:r>
          </a:p>
          <a:p>
            <a:pPr lvl="1"/>
            <a:r>
              <a:rPr lang="en-US" dirty="0"/>
              <a:t>Sidebar Body</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16EA931C-485D-4E5F-B095-C9B206C4DBD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871533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ne Content with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786384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4"/>
          <p:cNvSpPr>
            <a:spLocks noGrp="1"/>
          </p:cNvSpPr>
          <p:nvPr>
            <p:ph type="body" sz="quarter" idx="15" hasCustomPrompt="1"/>
          </p:nvPr>
        </p:nvSpPr>
        <p:spPr>
          <a:xfrm>
            <a:off x="8988551" y="137160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2" name="TextBox 11"/>
          <p:cNvSpPr txBox="1"/>
          <p:nvPr userDrawn="1"/>
        </p:nvSpPr>
        <p:spPr>
          <a:xfrm>
            <a:off x="8595360" y="1216152"/>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B2B813C4-7E64-47FF-A61D-88B46513AF9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5875117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ne Content with Titles and Quot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786384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786384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4"/>
          <p:cNvSpPr>
            <a:spLocks noGrp="1"/>
          </p:cNvSpPr>
          <p:nvPr>
            <p:ph type="body" sz="quarter" idx="15" hasCustomPrompt="1"/>
          </p:nvPr>
        </p:nvSpPr>
        <p:spPr>
          <a:xfrm>
            <a:off x="8988551" y="1920240"/>
            <a:ext cx="2743200" cy="902811"/>
          </a:xfrm>
          <a:prstGeom prst="rect">
            <a:avLst/>
          </a:prstGeom>
        </p:spPr>
        <p:txBody>
          <a:bodyPr lIns="0" tIns="0" rIns="0" bIns="0">
            <a:spAutoFit/>
          </a:bodyPr>
          <a:lstStyle>
            <a:lvl1pPr marL="0" indent="0">
              <a:lnSpc>
                <a:spcPct val="100000"/>
              </a:lnSpc>
              <a:spcBef>
                <a:spcPts val="0"/>
              </a:spcBef>
              <a:spcAft>
                <a:spcPts val="1200"/>
              </a:spcAft>
              <a:buNone/>
              <a:defRPr sz="2200">
                <a:solidFill>
                  <a:srgbClr val="00A0DC"/>
                </a:solidFill>
                <a:latin typeface="Arial" panose="020B0604020202020204" pitchFamily="34" charset="0"/>
                <a:cs typeface="Arial" panose="020B0604020202020204" pitchFamily="34" charset="0"/>
              </a:defRPr>
            </a:lvl1pPr>
            <a:lvl2pPr marL="0" indent="0">
              <a:lnSpc>
                <a:spcPct val="100000"/>
              </a:lnSpc>
              <a:spcBef>
                <a:spcPts val="0"/>
              </a:spcBef>
              <a:buNone/>
              <a:defRPr sz="1300" b="1">
                <a:solidFill>
                  <a:srgbClr val="00A0DC"/>
                </a:solidFill>
                <a:latin typeface="Arial" panose="020B0604020202020204" pitchFamily="34" charset="0"/>
                <a:cs typeface="Arial" panose="020B0604020202020204" pitchFamily="34" charset="0"/>
              </a:defRPr>
            </a:lvl2pPr>
            <a:lvl3pPr marL="0" indent="0">
              <a:lnSpc>
                <a:spcPct val="100000"/>
              </a:lnSpc>
              <a:spcBef>
                <a:spcPts val="0"/>
              </a:spcBef>
              <a:buNone/>
              <a:defRPr sz="1200">
                <a:solidFill>
                  <a:srgbClr val="00A0DC"/>
                </a:solidFill>
                <a:latin typeface="Arial" panose="020B0604020202020204" pitchFamily="34" charset="0"/>
                <a:cs typeface="Arial" panose="020B0604020202020204" pitchFamily="34" charset="0"/>
              </a:defRPr>
            </a:lvl3pPr>
          </a:lstStyle>
          <a:p>
            <a:pPr lvl="0"/>
            <a:r>
              <a:rPr lang="en-US" dirty="0"/>
              <a:t>Quote</a:t>
            </a:r>
          </a:p>
          <a:p>
            <a:pPr lvl="1"/>
            <a:r>
              <a:rPr lang="en-US" dirty="0"/>
              <a:t>Name</a:t>
            </a:r>
          </a:p>
          <a:p>
            <a:pPr lvl="2"/>
            <a:r>
              <a:rPr lang="en-US" dirty="0"/>
              <a:t>Job Title</a:t>
            </a:r>
          </a:p>
        </p:txBody>
      </p:sp>
      <p:sp>
        <p:nvSpPr>
          <p:cNvPr id="13" name="TextBox 12"/>
          <p:cNvSpPr txBox="1"/>
          <p:nvPr userDrawn="1"/>
        </p:nvSpPr>
        <p:spPr>
          <a:xfrm>
            <a:off x="8595360" y="1776984"/>
            <a:ext cx="353568" cy="380999"/>
          </a:xfrm>
          <a:prstGeom prst="rect">
            <a:avLst/>
          </a:prstGeom>
          <a:noFill/>
        </p:spPr>
        <p:txBody>
          <a:bodyPr wrap="square" lIns="0" tIns="0" rIns="0" bIns="0" rtlCol="0">
            <a:noAutofit/>
          </a:bodyPr>
          <a:lstStyle/>
          <a:p>
            <a:pPr algn="l">
              <a:lnSpc>
                <a:spcPts val="6000"/>
              </a:lnSpc>
            </a:pPr>
            <a:r>
              <a:rPr lang="en-US" sz="6000" b="1" spc="-20" dirty="0">
                <a:solidFill>
                  <a:srgbClr val="00A0DC"/>
                </a:solidFill>
                <a:latin typeface="Arial" panose="020B0604020202020204" pitchFamily="34" charset="0"/>
                <a:cs typeface="Arial" panose="020B0604020202020204" pitchFamily="34" charset="0"/>
              </a:rPr>
              <a:t>“</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CA76D173-E39E-4F60-8FEA-17EC8BF292C9}"/>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5768011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F4D0DF0-A7E4-42C5-9399-E81A594C79D4}"/>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914046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H Content :: Bottom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4206240"/>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14" hasCustomPrompt="1"/>
          </p:nvPr>
        </p:nvSpPr>
        <p:spPr>
          <a:xfrm>
            <a:off x="457200" y="3657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1E45CF0-988B-4917-A5EC-8FD4A9C8C7DD}"/>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37356974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H Content :: Top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3657600"/>
            <a:ext cx="9601200" cy="2103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D750B25C-443A-451E-8FDE-8845F64B01DF}"/>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935704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H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960120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28" hasCustomPrompt="1"/>
          </p:nvPr>
        </p:nvSpPr>
        <p:spPr>
          <a:xfrm>
            <a:off x="457200" y="4421994"/>
            <a:ext cx="9601200" cy="16459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842536"/>
            <a:ext cx="9599612"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2CFAC9B-A22C-4BD7-A1CE-35E93EACB5AE}"/>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9313375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H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Content Placeholder 2"/>
          <p:cNvSpPr>
            <a:spLocks noGrp="1"/>
          </p:cNvSpPr>
          <p:nvPr>
            <p:ph sz="quarter" idx="28" hasCustomPrompt="1"/>
          </p:nvPr>
        </p:nvSpPr>
        <p:spPr>
          <a:xfrm>
            <a:off x="457200" y="292608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9" hasCustomPrompt="1"/>
          </p:nvPr>
        </p:nvSpPr>
        <p:spPr>
          <a:xfrm>
            <a:off x="457200" y="4480560"/>
            <a:ext cx="9601200" cy="137160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40962F9E-A48C-4B2A-AB49-9E91CB98240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466301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V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9ADAE0B1-B155-4490-9FE6-EAC763BE01B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2495477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Insert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415A9B-8476-F146-B32F-E2B61B8688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 y="0"/>
            <a:ext cx="12187228" cy="6857994"/>
          </a:xfrm>
          <a:prstGeom prst="rect">
            <a:avLst/>
          </a:prstGeom>
        </p:spPr>
      </p:pic>
    </p:spTree>
    <p:extLst>
      <p:ext uri="{BB962C8B-B14F-4D97-AF65-F5344CB8AC3E}">
        <p14:creationId xmlns:p14="http://schemas.microsoft.com/office/powerpoint/2010/main" val="47148705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V Content :: Righ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AADC494D-7731-4B20-82CE-6B0B258096B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0853137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V Content :: Left with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8090B7B8-1C71-4777-9F37-D4972A0D12C6}"/>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9094468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V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5720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1920240"/>
            <a:ext cx="530352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05C45AFD-BCBF-45ED-8758-2418D5805AB3}"/>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14676381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Content :: 2 Righ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621792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621792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4C63C671-2F56-4CEF-B6A0-26815A244F29}"/>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45250512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ntent :: 2 Lef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6217920" y="1371600"/>
            <a:ext cx="530352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57200" y="429768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57200" y="374904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6" name="Text Placeholder 3">
            <a:extLst>
              <a:ext uri="{FF2B5EF4-FFF2-40B4-BE49-F238E27FC236}">
                <a16:creationId xmlns:a16="http://schemas.microsoft.com/office/drawing/2014/main" id="{9B910191-65C7-4AD7-A9C5-BA1BD423A2D1}"/>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67732371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4"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5"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1" name="Text Placeholder 3">
            <a:extLst>
              <a:ext uri="{FF2B5EF4-FFF2-40B4-BE49-F238E27FC236}">
                <a16:creationId xmlns:a16="http://schemas.microsoft.com/office/drawing/2014/main" id="{820FB791-5C9B-41FD-92BE-11F62956E22B}"/>
              </a:ext>
            </a:extLst>
          </p:cNvPr>
          <p:cNvSpPr>
            <a:spLocks noGrp="1"/>
          </p:cNvSpPr>
          <p:nvPr>
            <p:ph type="body" sz="quarter" idx="36"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746698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ntent :: Top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6" name="Text Placeholder 3"/>
          <p:cNvSpPr>
            <a:spLocks noGrp="1"/>
          </p:cNvSpPr>
          <p:nvPr>
            <p:ph type="body" sz="quarter" idx="33" hasCustomPrompt="1"/>
          </p:nvPr>
        </p:nvSpPr>
        <p:spPr>
          <a:xfrm>
            <a:off x="621792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7"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9" name="Text Placeholder 3">
            <a:extLst>
              <a:ext uri="{FF2B5EF4-FFF2-40B4-BE49-F238E27FC236}">
                <a16:creationId xmlns:a16="http://schemas.microsoft.com/office/drawing/2014/main" id="{AAB5C1CB-A760-4821-8875-F6E248B034B6}"/>
              </a:ext>
            </a:extLst>
          </p:cNvPr>
          <p:cNvSpPr>
            <a:spLocks noGrp="1"/>
          </p:cNvSpPr>
          <p:nvPr>
            <p:ph type="body" sz="quarter" idx="34"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80535753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4 Content :: Bottom Left no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2" name="Content Placeholder 2"/>
          <p:cNvSpPr>
            <a:spLocks noGrp="1"/>
          </p:cNvSpPr>
          <p:nvPr>
            <p:ph sz="quarter" idx="28" hasCustomPrompt="1"/>
          </p:nvPr>
        </p:nvSpPr>
        <p:spPr>
          <a:xfrm>
            <a:off x="457200" y="4206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29" hasCustomPrompt="1"/>
          </p:nvPr>
        </p:nvSpPr>
        <p:spPr>
          <a:xfrm>
            <a:off x="457200" y="3657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Content Placeholder 2"/>
          <p:cNvSpPr>
            <a:spLocks noGrp="1"/>
          </p:cNvSpPr>
          <p:nvPr>
            <p:ph sz="quarter" idx="30" hasCustomPrompt="1"/>
          </p:nvPr>
        </p:nvSpPr>
        <p:spPr>
          <a:xfrm>
            <a:off x="621792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4" name="Text Placeholder 3"/>
          <p:cNvSpPr>
            <a:spLocks noGrp="1"/>
          </p:cNvSpPr>
          <p:nvPr>
            <p:ph type="body" sz="quarter" idx="31" hasCustomPrompt="1"/>
          </p:nvPr>
        </p:nvSpPr>
        <p:spPr>
          <a:xfrm>
            <a:off x="621792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5" name="Content Placeholder 2"/>
          <p:cNvSpPr>
            <a:spLocks noGrp="1"/>
          </p:cNvSpPr>
          <p:nvPr>
            <p:ph sz="quarter" idx="32" hasCustomPrompt="1"/>
          </p:nvPr>
        </p:nvSpPr>
        <p:spPr>
          <a:xfrm>
            <a:off x="6217920" y="3657600"/>
            <a:ext cx="5303520" cy="20116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Content Placeholder 2"/>
          <p:cNvSpPr>
            <a:spLocks noGrp="1"/>
          </p:cNvSpPr>
          <p:nvPr>
            <p:ph sz="quarter" idx="33" hasCustomPrompt="1"/>
          </p:nvPr>
        </p:nvSpPr>
        <p:spPr>
          <a:xfrm>
            <a:off x="457200" y="1920240"/>
            <a:ext cx="530352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8" name="Text Placeholder 3"/>
          <p:cNvSpPr>
            <a:spLocks noGrp="1"/>
          </p:cNvSpPr>
          <p:nvPr>
            <p:ph type="body" sz="quarter" idx="34" hasCustomPrompt="1"/>
          </p:nvPr>
        </p:nvSpPr>
        <p:spPr>
          <a:xfrm>
            <a:off x="457200" y="1371600"/>
            <a:ext cx="530352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39A831CC-81C4-4E64-887E-D4C71C42B5D0}"/>
              </a:ext>
            </a:extLst>
          </p:cNvPr>
          <p:cNvSpPr>
            <a:spLocks noGrp="1"/>
          </p:cNvSpPr>
          <p:nvPr>
            <p:ph type="body" sz="quarter" idx="35"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003990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Content :: Lef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61D566CF-2E21-4009-A129-994169C4312D}"/>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6535837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Content :: Right no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8138160" y="1371600"/>
            <a:ext cx="356616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0" name="Text Placeholder 3">
            <a:extLst>
              <a:ext uri="{FF2B5EF4-FFF2-40B4-BE49-F238E27FC236}">
                <a16:creationId xmlns:a16="http://schemas.microsoft.com/office/drawing/2014/main" id="{5EF86E78-0AA2-4415-9DCC-BD9C57B1F093}"/>
              </a:ext>
            </a:extLst>
          </p:cNvPr>
          <p:cNvSpPr>
            <a:spLocks noGrp="1"/>
          </p:cNvSpPr>
          <p:nvPr>
            <p:ph type="body" sz="quarter" idx="38"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83215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72398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Content Placeholder 2"/>
          <p:cNvSpPr>
            <a:spLocks noGrp="1"/>
          </p:cNvSpPr>
          <p:nvPr>
            <p:ph sz="quarter" idx="28" hasCustomPrompt="1"/>
          </p:nvPr>
        </p:nvSpPr>
        <p:spPr>
          <a:xfrm>
            <a:off x="429768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1" name="Text Placeholder 3"/>
          <p:cNvSpPr>
            <a:spLocks noGrp="1"/>
          </p:cNvSpPr>
          <p:nvPr>
            <p:ph type="body" sz="quarter" idx="31" hasCustomPrompt="1"/>
          </p:nvPr>
        </p:nvSpPr>
        <p:spPr>
          <a:xfrm>
            <a:off x="429768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2" name="Content Placeholder 2"/>
          <p:cNvSpPr>
            <a:spLocks noGrp="1"/>
          </p:cNvSpPr>
          <p:nvPr>
            <p:ph sz="quarter" idx="32" hasCustomPrompt="1"/>
          </p:nvPr>
        </p:nvSpPr>
        <p:spPr>
          <a:xfrm>
            <a:off x="429768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3" name="Text Placeholder 3"/>
          <p:cNvSpPr>
            <a:spLocks noGrp="1"/>
          </p:cNvSpPr>
          <p:nvPr>
            <p:ph type="body" sz="quarter" idx="33" hasCustomPrompt="1"/>
          </p:nvPr>
        </p:nvSpPr>
        <p:spPr>
          <a:xfrm>
            <a:off x="429768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4" name="Content Placeholder 2"/>
          <p:cNvSpPr>
            <a:spLocks noGrp="1"/>
          </p:cNvSpPr>
          <p:nvPr>
            <p:ph sz="quarter" idx="34" hasCustomPrompt="1"/>
          </p:nvPr>
        </p:nvSpPr>
        <p:spPr>
          <a:xfrm>
            <a:off x="45720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5" name="Text Placeholder 3"/>
          <p:cNvSpPr>
            <a:spLocks noGrp="1"/>
          </p:cNvSpPr>
          <p:nvPr>
            <p:ph type="body" sz="quarter" idx="35" hasCustomPrompt="1"/>
          </p:nvPr>
        </p:nvSpPr>
        <p:spPr>
          <a:xfrm>
            <a:off x="45720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6" name="Content Placeholder 2"/>
          <p:cNvSpPr>
            <a:spLocks noGrp="1"/>
          </p:cNvSpPr>
          <p:nvPr>
            <p:ph sz="quarter" idx="36" hasCustomPrompt="1"/>
          </p:nvPr>
        </p:nvSpPr>
        <p:spPr>
          <a:xfrm>
            <a:off x="45720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7" name="Text Placeholder 3"/>
          <p:cNvSpPr>
            <a:spLocks noGrp="1"/>
          </p:cNvSpPr>
          <p:nvPr>
            <p:ph type="body" sz="quarter" idx="37" hasCustomPrompt="1"/>
          </p:nvPr>
        </p:nvSpPr>
        <p:spPr>
          <a:xfrm>
            <a:off x="45720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8" name="Content Placeholder 2"/>
          <p:cNvSpPr>
            <a:spLocks noGrp="1"/>
          </p:cNvSpPr>
          <p:nvPr>
            <p:ph sz="quarter" idx="38" hasCustomPrompt="1"/>
          </p:nvPr>
        </p:nvSpPr>
        <p:spPr>
          <a:xfrm>
            <a:off x="8138160" y="192024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9" name="Text Placeholder 3"/>
          <p:cNvSpPr>
            <a:spLocks noGrp="1"/>
          </p:cNvSpPr>
          <p:nvPr>
            <p:ph type="body" sz="quarter" idx="39" hasCustomPrompt="1"/>
          </p:nvPr>
        </p:nvSpPr>
        <p:spPr>
          <a:xfrm>
            <a:off x="8138160" y="137160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20" name="Content Placeholder 2"/>
          <p:cNvSpPr>
            <a:spLocks noGrp="1"/>
          </p:cNvSpPr>
          <p:nvPr>
            <p:ph sz="quarter" idx="40" hasCustomPrompt="1"/>
          </p:nvPr>
        </p:nvSpPr>
        <p:spPr>
          <a:xfrm>
            <a:off x="8138160" y="4297680"/>
            <a:ext cx="3566160" cy="146304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21" name="Text Placeholder 3"/>
          <p:cNvSpPr>
            <a:spLocks noGrp="1"/>
          </p:cNvSpPr>
          <p:nvPr>
            <p:ph type="body" sz="quarter" idx="41" hasCustomPrompt="1"/>
          </p:nvPr>
        </p:nvSpPr>
        <p:spPr>
          <a:xfrm>
            <a:off x="8138160" y="3749040"/>
            <a:ext cx="356616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8"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23" name="Text Placeholder 3">
            <a:extLst>
              <a:ext uri="{FF2B5EF4-FFF2-40B4-BE49-F238E27FC236}">
                <a16:creationId xmlns:a16="http://schemas.microsoft.com/office/drawing/2014/main" id="{DA10F770-BC61-42E4-BEAA-10CC9A108578}"/>
              </a:ext>
            </a:extLst>
          </p:cNvPr>
          <p:cNvSpPr>
            <a:spLocks noGrp="1"/>
          </p:cNvSpPr>
          <p:nvPr>
            <p:ph type="body" sz="quarter" idx="4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92163960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table title only">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35A5C607-D349-4816-9AF9-6C60EB641B62}"/>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37017915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4"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6" name="Text Placeholder 3">
            <a:extLst>
              <a:ext uri="{FF2B5EF4-FFF2-40B4-BE49-F238E27FC236}">
                <a16:creationId xmlns:a16="http://schemas.microsoft.com/office/drawing/2014/main" id="{0913E663-2423-406C-93BE-B1E578506AC1}"/>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3983616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 Insert Picture">
    <p:spTree>
      <p:nvGrpSpPr>
        <p:cNvPr id="1" name=""/>
        <p:cNvGrpSpPr/>
        <p:nvPr/>
      </p:nvGrpSpPr>
      <p:grpSpPr>
        <a:xfrm>
          <a:off x="0" y="0"/>
          <a:ext cx="0" cy="0"/>
          <a:chOff x="0" y="0"/>
          <a:chExt cx="0" cy="0"/>
        </a:xfrm>
      </p:grpSpPr>
      <p:sp>
        <p:nvSpPr>
          <p:cNvPr id="2" name="Picture Placeholder 7"/>
          <p:cNvSpPr>
            <a:spLocks noGrp="1"/>
          </p:cNvSpPr>
          <p:nvPr>
            <p:ph type="pic" sz="quarter" idx="10"/>
          </p:nvPr>
        </p:nvSpPr>
        <p:spPr>
          <a:xfrm>
            <a:off x="0" y="0"/>
            <a:ext cx="12188825" cy="6858000"/>
          </a:xfrm>
          <a:prstGeom prst="rect">
            <a:avLst/>
          </a:prstGeom>
        </p:spPr>
        <p:txBody>
          <a:bodyPr/>
          <a:lstStyle>
            <a:lvl1pPr marL="0" indent="0">
              <a:buNone/>
              <a:defRPr sz="1866" b="1">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49653261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66949-3319-4E1A-B5AF-22052BEE7E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 y="0"/>
            <a:ext cx="12187228" cy="6857994"/>
          </a:xfrm>
          <a:prstGeom prst="rect">
            <a:avLst/>
          </a:prstGeom>
        </p:spPr>
      </p:pic>
      <p:sp>
        <p:nvSpPr>
          <p:cNvPr id="2" name="Text Placeholder 8"/>
          <p:cNvSpPr>
            <a:spLocks noGrp="1"/>
          </p:cNvSpPr>
          <p:nvPr>
            <p:ph type="body" sz="quarter" idx="11" hasCustomPrompt="1"/>
          </p:nvPr>
        </p:nvSpPr>
        <p:spPr>
          <a:xfrm>
            <a:off x="3632323" y="2313432"/>
            <a:ext cx="4921347" cy="2215991"/>
          </a:xfrm>
          <a:prstGeom prst="rect">
            <a:avLst/>
          </a:prstGeom>
          <a:solidFill>
            <a:srgbClr val="005598">
              <a:alpha val="85000"/>
            </a:srgbClr>
          </a:solidFill>
          <a:ln w="15875">
            <a:noFill/>
          </a:ln>
        </p:spPr>
        <p:txBody>
          <a:bodyPr wrap="none" lIns="301752" tIns="228600" rIns="228600" bIns="228600" anchor="b" anchorCtr="0">
            <a:spAutoFit/>
          </a:bodyPr>
          <a:lstStyle>
            <a:lvl1pPr marL="0" indent="0">
              <a:spcBef>
                <a:spcPts val="0"/>
              </a:spcBef>
              <a:spcAft>
                <a:spcPts val="1200"/>
              </a:spcAft>
              <a:buNone/>
              <a:defRPr sz="4000" b="1" i="0"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3"/>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227536880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D66949-3319-4E1A-B5AF-22052BEE7E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4" y="0"/>
            <a:ext cx="12187235" cy="6857998"/>
          </a:xfrm>
          <a:prstGeom prst="rect">
            <a:avLst/>
          </a:prstGeom>
        </p:spPr>
      </p:pic>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3"/>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16885350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esenter Slide ::1-2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3017520" cy="3291840"/>
          </a:xfrm>
          <a:prstGeom prst="rect">
            <a:avLst/>
          </a:prstGeom>
          <a:ln w="15875">
            <a:solidFill>
              <a:schemeClr val="bg1"/>
            </a:solidFill>
          </a:ln>
        </p:spPr>
        <p:txBody>
          <a:bodyPr wrap="none" lIns="301752" tIns="228600" rIns="228600" bIns="228600" numCol="1"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6342923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Slide :: 3-4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6035040" cy="3291840"/>
          </a:xfrm>
          <a:prstGeom prst="rect">
            <a:avLst/>
          </a:prstGeom>
          <a:ln w="15875">
            <a:solidFill>
              <a:schemeClr val="bg1"/>
            </a:solidFill>
          </a:ln>
        </p:spPr>
        <p:txBody>
          <a:bodyPr wrap="none" lIns="301752" tIns="228600" rIns="228600" bIns="228600" numCol="2"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1422840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 Slide :: 5-6 presenters">
    <p:spTree>
      <p:nvGrpSpPr>
        <p:cNvPr id="1" name=""/>
        <p:cNvGrpSpPr/>
        <p:nvPr/>
      </p:nvGrpSpPr>
      <p:grpSpPr>
        <a:xfrm>
          <a:off x="0" y="0"/>
          <a:ext cx="0" cy="0"/>
          <a:chOff x="0" y="0"/>
          <a:chExt cx="0" cy="0"/>
        </a:xfrm>
      </p:grpSpPr>
      <p:sp>
        <p:nvSpPr>
          <p:cNvPr id="4"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9052560" cy="3291840"/>
          </a:xfrm>
          <a:prstGeom prst="rect">
            <a:avLst/>
          </a:prstGeom>
          <a:ln w="15875">
            <a:solidFill>
              <a:schemeClr val="bg1"/>
            </a:solidFill>
          </a:ln>
        </p:spPr>
        <p:txBody>
          <a:bodyPr wrap="none" lIns="301752" tIns="228600" rIns="228600" bIns="228600" numCol="3" anchor="b" anchorCtr="0">
            <a:noAutofit/>
          </a:bodyPr>
          <a:lstStyle>
            <a:lvl1pPr marL="0" indent="0">
              <a:spcBef>
                <a:spcPts val="0"/>
              </a:spcBef>
              <a:spcAft>
                <a:spcPts val="600"/>
              </a:spcAft>
              <a:buNone/>
              <a:defRPr sz="1400" baseline="0">
                <a:solidFill>
                  <a:srgbClr val="A5D7F5"/>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bg1"/>
                </a:solidFill>
                <a:latin typeface="Arial" panose="020B0604020202020204" pitchFamily="34" charset="0"/>
                <a:cs typeface="Arial" panose="020B0604020202020204" pitchFamily="34" charset="0"/>
              </a:defRPr>
            </a:lvl2pPr>
            <a:lvl3pPr marL="0" indent="0">
              <a:spcBef>
                <a:spcPts val="0"/>
              </a:spcBef>
              <a:buNone/>
              <a:defRPr sz="1200">
                <a:solidFill>
                  <a:srgbClr val="A5D7F5"/>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1655250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D55E31-4EFB-44DA-A995-28183B47B648}"/>
              </a:ext>
            </a:extLst>
          </p:cNvPr>
          <p:cNvSpPr/>
          <p:nvPr userDrawn="1"/>
        </p:nvSpPr>
        <p:spPr>
          <a:xfrm>
            <a:off x="0" y="0"/>
            <a:ext cx="12188952" cy="6858000"/>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37160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bg2"/>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1371600"/>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bg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bg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bg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Tree>
    <p:extLst>
      <p:ext uri="{BB962C8B-B14F-4D97-AF65-F5344CB8AC3E}">
        <p14:creationId xmlns:p14="http://schemas.microsoft.com/office/powerpoint/2010/main" val="337086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lue background :: 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EEFFC9-1F7D-4D24-9E80-C5572CD36A19}"/>
              </a:ext>
            </a:extLst>
          </p:cNvPr>
          <p:cNvSpPr/>
          <p:nvPr userDrawn="1"/>
        </p:nvSpPr>
        <p:spPr>
          <a:xfrm>
            <a:off x="-1" y="0"/>
            <a:ext cx="12188825" cy="6858000"/>
          </a:xfrm>
          <a:prstGeom prst="rect">
            <a:avLst/>
          </a:prstGeom>
          <a:solidFill>
            <a:srgbClr val="005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9">
            <a:extLst>
              <a:ext uri="{FF2B5EF4-FFF2-40B4-BE49-F238E27FC236}">
                <a16:creationId xmlns:a16="http://schemas.microsoft.com/office/drawing/2014/main" id="{E2EBC3DC-E444-4345-B866-4B200CAF028B}"/>
              </a:ext>
            </a:extLst>
          </p:cNvPr>
          <p:cNvGrpSpPr>
            <a:grpSpLocks/>
          </p:cNvGrpSpPr>
          <p:nvPr userDrawn="1"/>
        </p:nvGrpSpPr>
        <p:grpSpPr bwMode="white">
          <a:xfrm>
            <a:off x="8807655" y="6562898"/>
            <a:ext cx="3138488" cy="196851"/>
            <a:chOff x="1892" y="3495"/>
            <a:chExt cx="1977" cy="124"/>
          </a:xfrm>
        </p:grpSpPr>
        <p:sp>
          <p:nvSpPr>
            <p:cNvPr id="4" name="Text Box 10">
              <a:extLst>
                <a:ext uri="{FF2B5EF4-FFF2-40B4-BE49-F238E27FC236}">
                  <a16:creationId xmlns:a16="http://schemas.microsoft.com/office/drawing/2014/main" id="{D8F22BB9-2E8F-4B53-9B39-DF014709C1B3}"/>
                </a:ext>
              </a:extLst>
            </p:cNvPr>
            <p:cNvSpPr txBox="1">
              <a:spLocks noChangeArrowheads="1"/>
            </p:cNvSpPr>
            <p:nvPr/>
          </p:nvSpPr>
          <p:spPr bwMode="white">
            <a:xfrm>
              <a:off x="1892" y="3517"/>
              <a:ext cx="1977" cy="99"/>
            </a:xfrm>
            <a:prstGeom prst="rect">
              <a:avLst/>
            </a:prstGeom>
            <a:noFill/>
            <a:ln w="63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728" tIns="0" rIns="109728" bIns="18288">
              <a:spAutoFit/>
            </a:bodyPr>
            <a:lstStyle>
              <a:lvl1pPr marL="115888" indent="-115888" eaLnBrk="0" hangingPunct="0">
                <a:defRPr sz="2400">
                  <a:solidFill>
                    <a:schemeClr val="tx1"/>
                  </a:solidFill>
                  <a:latin typeface="Arial" panose="020B0604020202020204" pitchFamily="34" charset="0"/>
                  <a:ea typeface="MS PGothic" panose="020B0600070205080204" pitchFamily="34" charset="-128"/>
                </a:defRPr>
              </a:lvl1pPr>
              <a:lvl2pPr marL="46037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a:r>
                <a:rPr lang="en-US" altLang="en-US" sz="900" b="1" dirty="0">
                  <a:solidFill>
                    <a:schemeClr val="bg1"/>
                  </a:solidFill>
                  <a:latin typeface="Arial Narrow" panose="020B0606020202030204" pitchFamily="34" charset="0"/>
                </a:rPr>
                <a:t>Not FDIC Insured</a:t>
              </a:r>
              <a:r>
                <a:rPr lang="en-US" altLang="en-US" sz="900" b="1" baseline="0" dirty="0">
                  <a:solidFill>
                    <a:schemeClr val="bg1"/>
                  </a:solidFill>
                  <a:latin typeface="Arial Narrow" panose="020B0606020202030204" pitchFamily="34" charset="0"/>
                </a:rPr>
                <a:t>   </a:t>
              </a:r>
              <a:r>
                <a:rPr lang="en-US" altLang="en-US" sz="900" b="1" dirty="0">
                  <a:solidFill>
                    <a:schemeClr val="bg1"/>
                  </a:solidFill>
                  <a:latin typeface="Arial Narrow" panose="020B0606020202030204" pitchFamily="34" charset="0"/>
                </a:rPr>
                <a:t>|</a:t>
              </a:r>
              <a:r>
                <a:rPr lang="en-US" altLang="en-US" sz="900" b="1" baseline="0" dirty="0">
                  <a:solidFill>
                    <a:schemeClr val="bg1"/>
                  </a:solidFill>
                  <a:latin typeface="Arial Narrow" panose="020B0606020202030204" pitchFamily="34" charset="0"/>
                </a:rPr>
                <a:t>   </a:t>
              </a:r>
              <a:r>
                <a:rPr lang="en-US" altLang="en-US" sz="900" b="1" dirty="0">
                  <a:solidFill>
                    <a:schemeClr val="bg1"/>
                  </a:solidFill>
                  <a:latin typeface="Arial Narrow" panose="020B0606020202030204" pitchFamily="34" charset="0"/>
                </a:rPr>
                <a:t>May Lose Value</a:t>
              </a:r>
              <a:r>
                <a:rPr lang="en-US" altLang="en-US" sz="900" b="1" baseline="0" dirty="0">
                  <a:solidFill>
                    <a:schemeClr val="bg1"/>
                  </a:solidFill>
                  <a:latin typeface="Arial Narrow" panose="020B0606020202030204" pitchFamily="34" charset="0"/>
                </a:rPr>
                <a:t>   </a:t>
              </a:r>
              <a:r>
                <a:rPr lang="en-US" altLang="en-US" sz="900" b="1" dirty="0">
                  <a:solidFill>
                    <a:schemeClr val="bg1"/>
                  </a:solidFill>
                  <a:latin typeface="Arial Narrow" panose="020B0606020202030204" pitchFamily="34" charset="0"/>
                </a:rPr>
                <a:t>|</a:t>
              </a:r>
              <a:r>
                <a:rPr lang="en-US" altLang="en-US" sz="900" b="1" baseline="-6000" dirty="0">
                  <a:solidFill>
                    <a:schemeClr val="bg1"/>
                  </a:solidFill>
                  <a:latin typeface="Arial Narrow" panose="020B0606020202030204" pitchFamily="34" charset="0"/>
                </a:rPr>
                <a:t> </a:t>
              </a:r>
              <a:r>
                <a:rPr lang="en-US" altLang="en-US" sz="900" b="1" baseline="0" dirty="0">
                  <a:solidFill>
                    <a:schemeClr val="bg1"/>
                  </a:solidFill>
                  <a:latin typeface="Arial Narrow" panose="020B0606020202030204" pitchFamily="34" charset="0"/>
                </a:rPr>
                <a:t>  </a:t>
              </a:r>
              <a:r>
                <a:rPr lang="en-US" altLang="en-US" sz="900" b="1" dirty="0">
                  <a:solidFill>
                    <a:schemeClr val="bg1"/>
                  </a:solidFill>
                  <a:latin typeface="Arial Narrow" panose="020B0606020202030204" pitchFamily="34" charset="0"/>
                </a:rPr>
                <a:t>No Bank Guarantee</a:t>
              </a:r>
              <a:endParaRPr lang="en-US" altLang="en-US" sz="900" b="1" baseline="-6000" dirty="0">
                <a:solidFill>
                  <a:schemeClr val="bg1"/>
                </a:solidFill>
                <a:latin typeface="Arial Narrow" panose="020B0606020202030204" pitchFamily="34" charset="0"/>
              </a:endParaRPr>
            </a:p>
          </p:txBody>
        </p:sp>
        <p:sp>
          <p:nvSpPr>
            <p:cNvPr id="5" name="Rectangle 11">
              <a:extLst>
                <a:ext uri="{FF2B5EF4-FFF2-40B4-BE49-F238E27FC236}">
                  <a16:creationId xmlns:a16="http://schemas.microsoft.com/office/drawing/2014/main" id="{FACD18DA-A2F2-45D2-818B-94FBFF5BD9DA}"/>
                </a:ext>
              </a:extLst>
            </p:cNvPr>
            <p:cNvSpPr>
              <a:spLocks noChangeArrowheads="1"/>
            </p:cNvSpPr>
            <p:nvPr/>
          </p:nvSpPr>
          <p:spPr bwMode="white">
            <a:xfrm>
              <a:off x="1956" y="3495"/>
              <a:ext cx="1865" cy="124"/>
            </a:xfrm>
            <a:prstGeom prst="rect">
              <a:avLst/>
            </a:prstGeom>
            <a:noFill/>
            <a:ln w="63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900" dirty="0"/>
            </a:p>
          </p:txBody>
        </p:sp>
      </p:grpSp>
      <p:pic>
        <p:nvPicPr>
          <p:cNvPr id="6" name="Picture 5">
            <a:extLst>
              <a:ext uri="{FF2B5EF4-FFF2-40B4-BE49-F238E27FC236}">
                <a16:creationId xmlns:a16="http://schemas.microsoft.com/office/drawing/2014/main" id="{E73E8A0D-FDF4-4329-A008-7D4F85526F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9984" y="2148840"/>
            <a:ext cx="6948855" cy="2560320"/>
          </a:xfrm>
          <a:prstGeom prst="rect">
            <a:avLst/>
          </a:prstGeom>
        </p:spPr>
      </p:pic>
    </p:spTree>
    <p:extLst>
      <p:ext uri="{BB962C8B-B14F-4D97-AF65-F5344CB8AC3E}">
        <p14:creationId xmlns:p14="http://schemas.microsoft.com/office/powerpoint/2010/main" val="423770770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ackground ::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3084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4201179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inter Friendly :: Section Break">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3" name="Text Placeholder 8"/>
          <p:cNvSpPr>
            <a:spLocks noGrp="1"/>
          </p:cNvSpPr>
          <p:nvPr>
            <p:ph type="body" sz="quarter" idx="11" hasCustomPrompt="1"/>
          </p:nvPr>
        </p:nvSpPr>
        <p:spPr>
          <a:xfrm>
            <a:off x="3632323" y="2313432"/>
            <a:ext cx="4921347" cy="2215991"/>
          </a:xfrm>
          <a:prstGeom prst="rect">
            <a:avLst/>
          </a:prstGeom>
          <a:ln w="15875">
            <a:solidFill>
              <a:schemeClr val="accent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accent1"/>
                </a:solidFill>
                <a:latin typeface="Arial" panose="020B0604020202020204" pitchFamily="34" charset="0"/>
                <a:cs typeface="Arial" panose="020B0604020202020204" pitchFamily="34" charset="0"/>
              </a:defRPr>
            </a:lvl1pPr>
            <a:lvl2pPr marL="0" indent="0">
              <a:spcBef>
                <a:spcPts val="0"/>
              </a:spcBef>
              <a:buNone/>
              <a:defRPr sz="2400">
                <a:solidFill>
                  <a:schemeClr val="accent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4"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73587408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1-2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5"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3017520" cy="3291840"/>
          </a:xfrm>
          <a:prstGeom prst="rect">
            <a:avLst/>
          </a:prstGeom>
          <a:ln w="15875">
            <a:solidFill>
              <a:schemeClr val="accent1"/>
            </a:solidFill>
          </a:ln>
        </p:spPr>
        <p:txBody>
          <a:bodyPr wrap="none" lIns="301752" tIns="228600" rIns="228600" bIns="228600" numCol="1"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181881710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3-4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8"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
        <p:nvSpPr>
          <p:cNvPr id="9" name="Text Placeholder 2"/>
          <p:cNvSpPr>
            <a:spLocks noGrp="1"/>
          </p:cNvSpPr>
          <p:nvPr>
            <p:ph type="body" sz="quarter" idx="13" hasCustomPrompt="1"/>
          </p:nvPr>
        </p:nvSpPr>
        <p:spPr>
          <a:xfrm>
            <a:off x="1561601" y="1778726"/>
            <a:ext cx="6035040" cy="3291840"/>
          </a:xfrm>
          <a:prstGeom prst="rect">
            <a:avLst/>
          </a:prstGeom>
          <a:ln w="15875">
            <a:solidFill>
              <a:schemeClr val="accent1"/>
            </a:solidFill>
          </a:ln>
        </p:spPr>
        <p:txBody>
          <a:bodyPr wrap="none" lIns="301752" tIns="228600" rIns="228600" bIns="228600" numCol="2"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6906517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inter Friendly :: Presenter slide :: 5-6 presenter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5" name="Picture Placeholder 10"/>
          <p:cNvSpPr>
            <a:spLocks noGrp="1"/>
          </p:cNvSpPr>
          <p:nvPr>
            <p:ph type="pic" sz="quarter" idx="12" hasCustomPrompt="1"/>
          </p:nvPr>
        </p:nvSpPr>
        <p:spPr>
          <a:xfrm>
            <a:off x="1261362" y="5074137"/>
            <a:ext cx="301752" cy="301752"/>
          </a:xfrm>
          <a:prstGeom prst="rect">
            <a:avLst/>
          </a:prstGeom>
          <a:blipFill>
            <a:blip r:embed="rId2"/>
            <a:stretch>
              <a:fillRect/>
            </a:stretch>
          </a:blipFill>
          <a:ln>
            <a:noFill/>
          </a:ln>
        </p:spPr>
        <p:txBody>
          <a:bodyPr lIns="0" tIns="0" rIns="0" bIns="0"/>
          <a:lstStyle>
            <a:lvl1pPr marL="0" indent="0">
              <a:buNone/>
              <a:defRPr sz="800">
                <a:solidFill>
                  <a:schemeClr val="accent1"/>
                </a:solidFill>
              </a:defRPr>
            </a:lvl1pPr>
          </a:lstStyle>
          <a:p>
            <a:r>
              <a:rPr lang="en-US" dirty="0"/>
              <a:t>‍</a:t>
            </a:r>
          </a:p>
        </p:txBody>
      </p:sp>
      <p:sp>
        <p:nvSpPr>
          <p:cNvPr id="6" name="Text Placeholder 2"/>
          <p:cNvSpPr>
            <a:spLocks noGrp="1"/>
          </p:cNvSpPr>
          <p:nvPr>
            <p:ph type="body" sz="quarter" idx="13" hasCustomPrompt="1"/>
          </p:nvPr>
        </p:nvSpPr>
        <p:spPr>
          <a:xfrm>
            <a:off x="1561601" y="1778726"/>
            <a:ext cx="9052560" cy="3291840"/>
          </a:xfrm>
          <a:prstGeom prst="rect">
            <a:avLst/>
          </a:prstGeom>
          <a:ln w="15875">
            <a:solidFill>
              <a:schemeClr val="accent1"/>
            </a:solidFill>
          </a:ln>
        </p:spPr>
        <p:txBody>
          <a:bodyPr wrap="none" lIns="301752" tIns="228600" rIns="228600" bIns="228600" numCol="3" anchor="b" anchorCtr="0">
            <a:noAutofit/>
          </a:bodyPr>
          <a:lstStyle>
            <a:lvl1pPr marL="0" indent="0">
              <a:spcBef>
                <a:spcPts val="0"/>
              </a:spcBef>
              <a:spcAft>
                <a:spcPts val="600"/>
              </a:spcAft>
              <a:buNone/>
              <a:defRPr sz="1400" baseline="0">
                <a:solidFill>
                  <a:schemeClr val="accent4"/>
                </a:solidFill>
                <a:latin typeface="Arial" panose="020B0604020202020204" pitchFamily="34" charset="0"/>
                <a:cs typeface="Arial" panose="020B0604020202020204" pitchFamily="34" charset="0"/>
              </a:defRPr>
            </a:lvl1pPr>
            <a:lvl2pPr marL="0" indent="0">
              <a:spcBef>
                <a:spcPts val="0"/>
              </a:spcBef>
              <a:buNone/>
              <a:defRPr sz="1400" b="1" baseline="0">
                <a:solidFill>
                  <a:schemeClr val="accent1"/>
                </a:solidFill>
                <a:latin typeface="Arial" panose="020B0604020202020204" pitchFamily="34" charset="0"/>
                <a:cs typeface="Arial" panose="020B0604020202020204" pitchFamily="34" charset="0"/>
              </a:defRPr>
            </a:lvl2pPr>
            <a:lvl3pPr marL="0" indent="0">
              <a:spcBef>
                <a:spcPts val="0"/>
              </a:spcBef>
              <a:buNone/>
              <a:defRPr sz="1200">
                <a:solidFill>
                  <a:schemeClr val="accent4"/>
                </a:solidFill>
                <a:latin typeface="Arial" panose="020B0604020202020204" pitchFamily="34" charset="0"/>
                <a:cs typeface="Arial" panose="020B0604020202020204" pitchFamily="34" charset="0"/>
              </a:defRPr>
            </a:lvl3pPr>
            <a:lvl4pPr marL="1371600" indent="0">
              <a:spcBef>
                <a:spcPts val="0"/>
              </a:spcBef>
              <a:buNone/>
              <a:defRPr sz="1200"/>
            </a:lvl4pPr>
            <a:lvl5pPr marL="1828800" indent="0">
              <a:spcBef>
                <a:spcPts val="0"/>
              </a:spcBef>
              <a:buNone/>
              <a:defRPr sz="1200"/>
            </a:lvl5pPr>
          </a:lstStyle>
          <a:p>
            <a:pPr lvl="0"/>
            <a:r>
              <a:rPr lang="en-US" dirty="0"/>
              <a:t>Presented by</a:t>
            </a:r>
          </a:p>
          <a:p>
            <a:pPr lvl="1"/>
            <a:r>
              <a:rPr lang="en-US" dirty="0"/>
              <a:t>Presenter’s Name</a:t>
            </a:r>
          </a:p>
          <a:p>
            <a:pPr lvl="2"/>
            <a:r>
              <a:rPr lang="en-US" dirty="0"/>
              <a:t>Presenter’s title + other info</a:t>
            </a:r>
          </a:p>
        </p:txBody>
      </p:sp>
    </p:spTree>
    <p:extLst>
      <p:ext uri="{BB962C8B-B14F-4D97-AF65-F5344CB8AC3E}">
        <p14:creationId xmlns:p14="http://schemas.microsoft.com/office/powerpoint/2010/main" val="236069938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nter Friendly Quote">
    <p:spTree>
      <p:nvGrpSpPr>
        <p:cNvPr id="1" name=""/>
        <p:cNvGrpSpPr/>
        <p:nvPr/>
      </p:nvGrpSpPr>
      <p:grpSpPr>
        <a:xfrm>
          <a:off x="0" y="0"/>
          <a:ext cx="0" cy="0"/>
          <a:chOff x="0" y="0"/>
          <a:chExt cx="0" cy="0"/>
        </a:xfrm>
      </p:grpSpPr>
      <p:sp>
        <p:nvSpPr>
          <p:cNvPr id="7" name="TextBox 6"/>
          <p:cNvSpPr txBox="1"/>
          <p:nvPr userDrawn="1"/>
        </p:nvSpPr>
        <p:spPr>
          <a:xfrm>
            <a:off x="1371600" y="1371600"/>
            <a:ext cx="301752" cy="769441"/>
          </a:xfrm>
          <a:prstGeom prst="rect">
            <a:avLst/>
          </a:prstGeom>
          <a:noFill/>
        </p:spPr>
        <p:txBody>
          <a:bodyPr wrap="square" lIns="0" tIns="0" rIns="0" bIns="0" rtlCol="0" anchor="t" anchorCtr="0">
            <a:spAutoFit/>
          </a:bodyPr>
          <a:lstStyle/>
          <a:p>
            <a:pPr algn="l">
              <a:lnSpc>
                <a:spcPts val="6000"/>
              </a:lnSpc>
            </a:pPr>
            <a:r>
              <a:rPr lang="en-US" sz="6000" b="1" spc="-20" dirty="0">
                <a:solidFill>
                  <a:schemeClr val="accent1"/>
                </a:solidFill>
                <a:latin typeface="Arial" panose="020B0604020202020204" pitchFamily="34" charset="0"/>
                <a:cs typeface="Arial" panose="020B0604020202020204" pitchFamily="34" charset="0"/>
              </a:rPr>
              <a:t>“</a:t>
            </a:r>
          </a:p>
        </p:txBody>
      </p:sp>
      <p:sp>
        <p:nvSpPr>
          <p:cNvPr id="8" name="Text Placeholder 4"/>
          <p:cNvSpPr>
            <a:spLocks noGrp="1"/>
          </p:cNvSpPr>
          <p:nvPr>
            <p:ph type="body" sz="quarter" idx="10" hasCustomPrompt="1"/>
          </p:nvPr>
        </p:nvSpPr>
        <p:spPr>
          <a:xfrm>
            <a:off x="1828800" y="1371600"/>
            <a:ext cx="8229600" cy="1215717"/>
          </a:xfrm>
          <a:prstGeom prst="rect">
            <a:avLst/>
          </a:prstGeom>
        </p:spPr>
        <p:txBody>
          <a:bodyPr lIns="0" tIns="0" rIns="0" bIns="0">
            <a:spAutoFit/>
          </a:bodyPr>
          <a:lstStyle>
            <a:lvl1pPr marL="0" indent="0">
              <a:lnSpc>
                <a:spcPct val="100000"/>
              </a:lnSpc>
              <a:spcBef>
                <a:spcPts val="0"/>
              </a:spcBef>
              <a:spcAft>
                <a:spcPts val="1800"/>
              </a:spcAft>
              <a:buNone/>
              <a:defRPr sz="36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buNone/>
              <a:defRPr sz="1400" b="1">
                <a:solidFill>
                  <a:schemeClr val="accent1"/>
                </a:solidFill>
                <a:latin typeface="Arial" panose="020B0604020202020204" pitchFamily="34" charset="0"/>
                <a:cs typeface="Arial" panose="020B0604020202020204" pitchFamily="34" charset="0"/>
              </a:defRPr>
            </a:lvl2pPr>
            <a:lvl3pPr marL="0" indent="0">
              <a:lnSpc>
                <a:spcPct val="100000"/>
              </a:lnSpc>
              <a:spcBef>
                <a:spcPts val="0"/>
              </a:spcBef>
              <a:buNone/>
              <a:defRPr sz="1400">
                <a:solidFill>
                  <a:schemeClr val="accent1"/>
                </a:solidFill>
                <a:latin typeface="Arial" panose="020B0604020202020204" pitchFamily="34" charset="0"/>
                <a:cs typeface="Arial" panose="020B0604020202020204" pitchFamily="34" charset="0"/>
              </a:defRPr>
            </a:lvl3pPr>
            <a:lvl4pPr marL="0" indent="0">
              <a:lnSpc>
                <a:spcPts val="1800"/>
              </a:lnSpc>
              <a:spcBef>
                <a:spcPts val="0"/>
              </a:spcBef>
              <a:buNone/>
              <a:defRPr sz="1400">
                <a:solidFill>
                  <a:schemeClr val="bg1"/>
                </a:solidFill>
              </a:defRPr>
            </a:lvl4pPr>
            <a:lvl5pPr marL="0" indent="0">
              <a:lnSpc>
                <a:spcPts val="1800"/>
              </a:lnSpc>
              <a:spcBef>
                <a:spcPts val="0"/>
              </a:spcBef>
              <a:buNone/>
              <a:defRPr sz="1400">
                <a:solidFill>
                  <a:schemeClr val="bg1"/>
                </a:solidFill>
              </a:defRPr>
            </a:lvl5pPr>
          </a:lstStyle>
          <a:p>
            <a:pPr lvl="0"/>
            <a:r>
              <a:rPr lang="en-US" dirty="0"/>
              <a:t>Quote</a:t>
            </a:r>
          </a:p>
          <a:p>
            <a:pPr lvl="1"/>
            <a:r>
              <a:rPr lang="en-US" dirty="0"/>
              <a:t>Portfolio Manager</a:t>
            </a:r>
          </a:p>
          <a:p>
            <a:pPr lvl="2"/>
            <a:r>
              <a:rPr lang="en-US" dirty="0"/>
              <a:t>Portfolio Manager Title</a:t>
            </a:r>
          </a:p>
        </p:txBody>
      </p:sp>
      <p:sp>
        <p:nvSpPr>
          <p:cNvPr id="9"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6827706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inter Friendly :: blank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Tree>
    <p:extLst>
      <p:ext uri="{BB962C8B-B14F-4D97-AF65-F5344CB8AC3E}">
        <p14:creationId xmlns:p14="http://schemas.microsoft.com/office/powerpoint/2010/main" val="350584722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 Wrapper">
    <p:spTree>
      <p:nvGrpSpPr>
        <p:cNvPr id="1" name=""/>
        <p:cNvGrpSpPr/>
        <p:nvPr/>
      </p:nvGrpSpPr>
      <p:grpSpPr>
        <a:xfrm>
          <a:off x="0" y="0"/>
          <a:ext cx="0" cy="0"/>
          <a:chOff x="0" y="0"/>
          <a:chExt cx="0" cy="0"/>
        </a:xfrm>
      </p:grpSpPr>
      <p:sp>
        <p:nvSpPr>
          <p:cNvPr id="7" name="Text Placeholder 7"/>
          <p:cNvSpPr>
            <a:spLocks noGrp="1"/>
          </p:cNvSpPr>
          <p:nvPr>
            <p:ph type="body" sz="quarter" idx="10" hasCustomPrompt="1"/>
          </p:nvPr>
        </p:nvSpPr>
        <p:spPr>
          <a:xfrm>
            <a:off x="2598028" y="5029200"/>
            <a:ext cx="4114800" cy="914400"/>
          </a:xfrm>
          <a:prstGeom prst="rect">
            <a:avLst/>
          </a:prstGeom>
        </p:spPr>
        <p:txBody>
          <a:bodyPr lIns="0" tIns="0" rIns="0" bIns="0"/>
          <a:lstStyle>
            <a:lvl1pPr marL="0" indent="0">
              <a:lnSpc>
                <a:spcPct val="100000"/>
              </a:lnSpc>
              <a:spcBef>
                <a:spcPts val="0"/>
              </a:spcBef>
              <a:buNone/>
              <a:defRPr sz="1200" baseline="0">
                <a:latin typeface="Arial" panose="020B0604020202020204" pitchFamily="34" charset="0"/>
                <a:cs typeface="Arial" panose="020B0604020202020204" pitchFamily="34" charset="0"/>
              </a:defRPr>
            </a:lvl1pPr>
            <a:lvl2pPr marL="0" indent="0">
              <a:lnSpc>
                <a:spcPct val="100000"/>
              </a:lnSpc>
              <a:spcBef>
                <a:spcPts val="0"/>
              </a:spcBef>
              <a:buNone/>
              <a:defRPr sz="1200">
                <a:solidFill>
                  <a:schemeClr val="accent1"/>
                </a:solidFill>
              </a:defRPr>
            </a:lvl2pPr>
          </a:lstStyle>
          <a:p>
            <a:pPr lvl="0"/>
            <a:r>
              <a:rPr lang="en-US" dirty="0"/>
              <a:t>Franklin Templeton Distributors, Inc.</a:t>
            </a:r>
          </a:p>
          <a:p>
            <a:pPr lvl="0"/>
            <a:r>
              <a:rPr lang="en-US" dirty="0"/>
              <a:t>Address Line 1</a:t>
            </a:r>
          </a:p>
          <a:p>
            <a:pPr lvl="0"/>
            <a:r>
              <a:rPr lang="en-US" dirty="0"/>
              <a:t>Address Line 2</a:t>
            </a:r>
          </a:p>
          <a:p>
            <a:pPr lvl="1"/>
            <a:r>
              <a:rPr lang="en-US" dirty="0"/>
              <a:t>URL</a:t>
            </a:r>
          </a:p>
        </p:txBody>
      </p:sp>
      <p:sp>
        <p:nvSpPr>
          <p:cNvPr id="8" name="Text Placeholder 9"/>
          <p:cNvSpPr>
            <a:spLocks noGrp="1"/>
          </p:cNvSpPr>
          <p:nvPr>
            <p:ph type="body" sz="quarter" idx="11" hasCustomPrompt="1"/>
          </p:nvPr>
        </p:nvSpPr>
        <p:spPr>
          <a:xfrm>
            <a:off x="9902952" y="6537960"/>
            <a:ext cx="1828800" cy="182880"/>
          </a:xfrm>
          <a:prstGeom prst="rect">
            <a:avLst/>
          </a:prstGeom>
        </p:spPr>
        <p:txBody>
          <a:bodyPr lIns="0" tIns="0" rIns="0" bIns="0" anchor="b" anchorCtr="0"/>
          <a:lstStyle>
            <a:lvl1pPr marL="0" indent="0" algn="r">
              <a:buNone/>
              <a:defRPr sz="800" baseline="0">
                <a:latin typeface="Arial" panose="020B0604020202020204" pitchFamily="34" charset="0"/>
                <a:cs typeface="Arial" panose="020B0604020202020204" pitchFamily="34" charset="0"/>
              </a:defRPr>
            </a:lvl1pPr>
            <a:lvl2pPr marL="457200" indent="0">
              <a:buNone/>
              <a:defRPr sz="800">
                <a:latin typeface="Arial" panose="020B0604020202020204" pitchFamily="34" charset="0"/>
                <a:cs typeface="Arial" panose="020B0604020202020204" pitchFamily="34" charset="0"/>
              </a:defRPr>
            </a:lvl2pPr>
            <a:lvl3pPr marL="914400" indent="0">
              <a:buNone/>
              <a:defRPr sz="800">
                <a:latin typeface="Arial" panose="020B0604020202020204" pitchFamily="34" charset="0"/>
                <a:cs typeface="Arial" panose="020B0604020202020204" pitchFamily="34" charset="0"/>
              </a:defRPr>
            </a:lvl3pPr>
            <a:lvl4pPr marL="1371600" indent="0">
              <a:buNone/>
              <a:defRPr sz="800">
                <a:latin typeface="Arial" panose="020B0604020202020204" pitchFamily="34" charset="0"/>
                <a:cs typeface="Arial" panose="020B0604020202020204" pitchFamily="34" charset="0"/>
              </a:defRPr>
            </a:lvl4pPr>
            <a:lvl5pPr marL="1828800" indent="0">
              <a:buNone/>
              <a:defRPr sz="800">
                <a:latin typeface="Arial" panose="020B0604020202020204" pitchFamily="34" charset="0"/>
                <a:cs typeface="Arial" panose="020B0604020202020204" pitchFamily="34" charset="0"/>
              </a:defRPr>
            </a:lvl5pPr>
          </a:lstStyle>
          <a:p>
            <a:pPr lvl="0"/>
            <a:r>
              <a:rPr lang="en-US" dirty="0"/>
              <a:t>Lit Code XX/19</a:t>
            </a:r>
          </a:p>
        </p:txBody>
      </p:sp>
      <p:sp>
        <p:nvSpPr>
          <p:cNvPr id="9" name="Text Placeholder 3"/>
          <p:cNvSpPr>
            <a:spLocks noGrp="1"/>
          </p:cNvSpPr>
          <p:nvPr>
            <p:ph type="body" sz="quarter" idx="26" hasCustomPrompt="1"/>
          </p:nvPr>
        </p:nvSpPr>
        <p:spPr>
          <a:xfrm>
            <a:off x="457200" y="4007078"/>
            <a:ext cx="11274552" cy="569387"/>
          </a:xfrm>
          <a:prstGeom prst="rect">
            <a:avLst/>
          </a:prstGeom>
        </p:spPr>
        <p:txBody>
          <a:bodyPr wrap="square" lIns="0" tIns="0" rIns="0" bIns="0" anchor="b" anchorCtr="0">
            <a:spAutoFit/>
          </a:bodyPr>
          <a:lstStyle>
            <a:lvl1pPr marL="0" indent="0">
              <a:lnSpc>
                <a:spcPct val="100000"/>
              </a:lnSpc>
              <a:spcBef>
                <a:spcPts val="0"/>
              </a:spcBef>
              <a:spcAft>
                <a:spcPts val="30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30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60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Tree>
    <p:extLst>
      <p:ext uri="{BB962C8B-B14F-4D97-AF65-F5344CB8AC3E}">
        <p14:creationId xmlns:p14="http://schemas.microsoft.com/office/powerpoint/2010/main" val="2858344255"/>
      </p:ext>
    </p:extLst>
  </p:cSld>
  <p:clrMapOvr>
    <a:masterClrMapping/>
  </p:clrMapOvr>
  <p:transition>
    <p:fade/>
  </p:transition>
  <p:extLst>
    <p:ext uri="{DCECCB84-F9BA-43D5-87BE-67443E8EF086}">
      <p15:sldGuideLst xmlns:p15="http://schemas.microsoft.com/office/powerpoint/2012/main">
        <p15:guide id="1" orient="horz" pos="3192" userDrawn="1">
          <p15:clr>
            <a:srgbClr val="FBAE40"/>
          </p15:clr>
        </p15:guide>
        <p15:guide id="2" pos="28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ext Placeholder 8"/>
          <p:cNvSpPr>
            <a:spLocks noGrp="1"/>
          </p:cNvSpPr>
          <p:nvPr>
            <p:ph type="body" sz="quarter" idx="11" hasCustomPrompt="1"/>
          </p:nvPr>
        </p:nvSpPr>
        <p:spPr>
          <a:xfrm>
            <a:off x="3632323" y="2313432"/>
            <a:ext cx="4921347" cy="2215991"/>
          </a:xfrm>
          <a:prstGeom prst="rect">
            <a:avLst/>
          </a:prstGeom>
          <a:ln w="15875">
            <a:solidFill>
              <a:schemeClr val="bg1"/>
            </a:solidFill>
          </a:ln>
        </p:spPr>
        <p:txBody>
          <a:bodyPr wrap="none" lIns="301752" tIns="228600" rIns="228600" bIns="228600" anchor="b" anchorCtr="0">
            <a:spAutoFit/>
          </a:bodyPr>
          <a:lstStyle>
            <a:lvl1pPr marL="0" indent="0">
              <a:spcBef>
                <a:spcPts val="0"/>
              </a:spcBef>
              <a:spcAft>
                <a:spcPts val="1200"/>
              </a:spcAft>
              <a:buNone/>
              <a:defRPr sz="4000" b="1" cap="all" baseline="0">
                <a:solidFill>
                  <a:schemeClr val="bg1"/>
                </a:solidFill>
                <a:latin typeface="Arial" panose="020B0604020202020204" pitchFamily="34" charset="0"/>
                <a:cs typeface="Arial" panose="020B0604020202020204" pitchFamily="34" charset="0"/>
              </a:defRPr>
            </a:lvl1pPr>
            <a:lvl2pPr marL="0" indent="0">
              <a:spcBef>
                <a:spcPts val="0"/>
              </a:spcBef>
              <a:buNone/>
              <a:defRPr sz="2400">
                <a:solidFill>
                  <a:schemeClr val="bg1"/>
                </a:solidFill>
                <a:latin typeface="Arial" panose="020B0604020202020204" pitchFamily="34" charset="0"/>
                <a:cs typeface="Arial" panose="020B0604020202020204" pitchFamily="34" charset="0"/>
              </a:defRPr>
            </a:lvl2pPr>
          </a:lstStyle>
          <a:p>
            <a:pPr lvl="0"/>
            <a:r>
              <a:rPr lang="en-US" dirty="0"/>
              <a:t>Section break </a:t>
            </a:r>
            <a:br>
              <a:rPr lang="en-US" dirty="0"/>
            </a:br>
            <a:r>
              <a:rPr lang="en-US" dirty="0"/>
              <a:t>title</a:t>
            </a:r>
          </a:p>
          <a:p>
            <a:pPr lvl="1"/>
            <a:r>
              <a:rPr lang="en-US" dirty="0"/>
              <a:t>Second level</a:t>
            </a:r>
          </a:p>
        </p:txBody>
      </p:sp>
      <p:sp>
        <p:nvSpPr>
          <p:cNvPr id="3" name="Picture Placeholder 10"/>
          <p:cNvSpPr>
            <a:spLocks noGrp="1"/>
          </p:cNvSpPr>
          <p:nvPr>
            <p:ph type="pic" sz="quarter" idx="12" hasCustomPrompt="1"/>
          </p:nvPr>
        </p:nvSpPr>
        <p:spPr>
          <a:xfrm>
            <a:off x="3325086" y="4531428"/>
            <a:ext cx="301752" cy="301752"/>
          </a:xfrm>
          <a:prstGeom prst="rect">
            <a:avLst/>
          </a:prstGeom>
          <a:blipFill>
            <a:blip r:embed="rId2"/>
            <a:stretch>
              <a:fillRect/>
            </a:stretch>
          </a:blipFill>
        </p:spPr>
        <p:txBody>
          <a:bodyPr lIns="0" tIns="0" rIns="0" bIns="0"/>
          <a:lstStyle>
            <a:lvl1pPr marL="0" indent="0">
              <a:buNone/>
              <a:defRPr sz="800">
                <a:solidFill>
                  <a:schemeClr val="accent1"/>
                </a:solidFill>
              </a:defRPr>
            </a:lvl1pPr>
          </a:lstStyle>
          <a:p>
            <a:r>
              <a:rPr lang="en-US" dirty="0"/>
              <a:t>‍</a:t>
            </a:r>
          </a:p>
        </p:txBody>
      </p:sp>
    </p:spTree>
    <p:extLst>
      <p:ext uri="{BB962C8B-B14F-4D97-AF65-F5344CB8AC3E}">
        <p14:creationId xmlns:p14="http://schemas.microsoft.com/office/powerpoint/2010/main" val="35903765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10" name="Text Placeholder 4"/>
          <p:cNvSpPr>
            <a:spLocks noGrp="1"/>
          </p:cNvSpPr>
          <p:nvPr>
            <p:ph type="body" sz="quarter" idx="14" hasCustomPrompt="1"/>
          </p:nvPr>
        </p:nvSpPr>
        <p:spPr>
          <a:xfrm>
            <a:off x="457200" y="1371600"/>
            <a:ext cx="8686800" cy="4206240"/>
          </a:xfrm>
          <a:prstGeom prst="rect">
            <a:avLst/>
          </a:prstGeom>
        </p:spPr>
        <p:txBody>
          <a:bodyPr lIns="0" tIns="0" rIns="0" bIns="0"/>
          <a:lstStyle>
            <a:lvl1pPr marL="228600" indent="-228600">
              <a:lnSpc>
                <a:spcPct val="100000"/>
              </a:lnSpc>
              <a:spcBef>
                <a:spcPts val="0"/>
              </a:spcBef>
              <a:spcAft>
                <a:spcPts val="1200"/>
              </a:spcAft>
              <a:buClr>
                <a:srgbClr val="00A0DC"/>
              </a:buClr>
              <a:buSzPct val="95000"/>
              <a:buFont typeface="Arial" panose="020B0604020202020204" pitchFamily="34" charset="0"/>
              <a:buChar char="•"/>
              <a:defRPr sz="2400" b="0">
                <a:latin typeface="Arial" panose="020B0604020202020204" pitchFamily="34" charset="0"/>
                <a:cs typeface="Arial" panose="020B0604020202020204" pitchFamily="34" charset="0"/>
              </a:defRPr>
            </a:lvl1pPr>
          </a:lstStyle>
          <a:p>
            <a:pPr lvl="0"/>
            <a:r>
              <a:rPr lang="en-US" noProof="0" dirty="0"/>
              <a:t>Section Title</a:t>
            </a:r>
          </a:p>
        </p:txBody>
      </p:sp>
      <p:sp>
        <p:nvSpPr>
          <p:cNvPr id="6"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8" name="Text Placeholder 3">
            <a:extLst>
              <a:ext uri="{FF2B5EF4-FFF2-40B4-BE49-F238E27FC236}">
                <a16:creationId xmlns:a16="http://schemas.microsoft.com/office/drawing/2014/main" id="{6FF6B548-F29E-4B0C-BBAD-57BED2635192}"/>
              </a:ext>
            </a:extLst>
          </p:cNvPr>
          <p:cNvSpPr>
            <a:spLocks noGrp="1"/>
          </p:cNvSpPr>
          <p:nvPr>
            <p:ph type="body" sz="quarter" idx="32" hasCustomPrompt="1"/>
          </p:nvPr>
        </p:nvSpPr>
        <p:spPr>
          <a:xfrm>
            <a:off x="457200" y="183753"/>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2088856888"/>
      </p:ext>
    </p:extLst>
  </p:cSld>
  <p:clrMapOvr>
    <a:masterClrMapping/>
  </p:clrMapOvr>
  <p:transition>
    <p:fade/>
  </p:transition>
  <p:extLst>
    <p:ext uri="{DCECCB84-F9BA-43D5-87BE-67443E8EF086}">
      <p15:sldGuideLst xmlns:p15="http://schemas.microsoft.com/office/powerpoint/2012/main">
        <p15:guide id="1" orient="horz" pos="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noProof="0" dirty="0"/>
              <a:t>Subhead</a:t>
            </a:r>
          </a:p>
          <a:p>
            <a:pPr lvl="1"/>
            <a:r>
              <a:rPr lang="en-US" noProof="0" dirty="0"/>
              <a:t>Body Copy</a:t>
            </a:r>
          </a:p>
          <a:p>
            <a:pPr lvl="2"/>
            <a:r>
              <a:rPr lang="en-US" noProof="0" dirty="0"/>
              <a:t>First level bullet</a:t>
            </a:r>
          </a:p>
          <a:p>
            <a:pPr lvl="3"/>
            <a:r>
              <a:rPr lang="en-US" noProof="0" dirty="0"/>
              <a:t>Second level bullet</a:t>
            </a:r>
          </a:p>
          <a:p>
            <a:pPr lvl="4"/>
            <a:r>
              <a:rPr lang="en-US" noProof="0" dirty="0"/>
              <a:t>Third level bullet</a:t>
            </a:r>
          </a:p>
          <a:p>
            <a:pPr lvl="4"/>
            <a:endParaRPr lang="en-US" noProof="0"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E0DBFA4C-1CAC-4C91-8C55-86662CBCE2A5}"/>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22333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w/secondary titl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371600"/>
            <a:ext cx="8686800" cy="438912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11" name="Text Placeholder 3">
            <a:extLst>
              <a:ext uri="{FF2B5EF4-FFF2-40B4-BE49-F238E27FC236}">
                <a16:creationId xmlns:a16="http://schemas.microsoft.com/office/drawing/2014/main" id="{F64E0B22-9239-4F9A-AFF3-336573E0A863}"/>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4582669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ntent with Titles">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1366627" y="6537325"/>
            <a:ext cx="365125" cy="184150"/>
          </a:xfrm>
          <a:prstGeom prst="rect">
            <a:avLst/>
          </a:prstGeom>
        </p:spPr>
        <p:txBody>
          <a:bodyPr vert="horz" lIns="0" tIns="0" rIns="0" bIns="0" rtlCol="0" anchor="b" anchorCtr="0"/>
          <a:lstStyle>
            <a:lvl1pPr algn="r">
              <a:defRPr sz="1000">
                <a:solidFill>
                  <a:schemeClr val="tx1"/>
                </a:solidFill>
                <a:latin typeface="Arial" panose="020B0604020202020204" pitchFamily="34" charset="0"/>
                <a:cs typeface="Arial" panose="020B0604020202020204" pitchFamily="34" charset="0"/>
              </a:defRPr>
            </a:lvl1pPr>
          </a:lstStyle>
          <a:p>
            <a:fld id="{8DEE4CCE-E124-4EEF-808B-DF88997C2318}" type="slidenum">
              <a:rPr lang="en-US" smtClean="0"/>
              <a:pPr/>
              <a:t>‹#›</a:t>
            </a:fld>
            <a:endParaRPr lang="en-US" dirty="0"/>
          </a:p>
        </p:txBody>
      </p:sp>
      <p:sp>
        <p:nvSpPr>
          <p:cNvPr id="6" name="Content Placeholder 2"/>
          <p:cNvSpPr>
            <a:spLocks noGrp="1"/>
          </p:cNvSpPr>
          <p:nvPr>
            <p:ph sz="quarter" idx="27" hasCustomPrompt="1"/>
          </p:nvPr>
        </p:nvSpPr>
        <p:spPr>
          <a:xfrm>
            <a:off x="457200" y="1920240"/>
            <a:ext cx="8686800" cy="3840480"/>
          </a:xfrm>
          <a:prstGeom prst="rect">
            <a:avLst/>
          </a:prstGeom>
        </p:spPr>
        <p:txBody>
          <a:bodyPr wrap="square" lIns="0" tIns="0" rIns="0" bIns="0"/>
          <a:lstStyle>
            <a:lvl1pPr marL="0" indent="0">
              <a:lnSpc>
                <a:spcPct val="100000"/>
              </a:lnSpc>
              <a:spcBef>
                <a:spcPts val="0"/>
              </a:spcBef>
              <a:spcAft>
                <a:spcPts val="600"/>
              </a:spcAft>
              <a:buNone/>
              <a:defRPr sz="2400">
                <a:solidFill>
                  <a:schemeClr val="accent1"/>
                </a:solidFill>
                <a:latin typeface="Arial" panose="020B0604020202020204" pitchFamily="34" charset="0"/>
                <a:cs typeface="Arial" panose="020B0604020202020204" pitchFamily="34" charset="0"/>
              </a:defRPr>
            </a:lvl1pPr>
            <a:lvl2pPr marL="0" indent="0">
              <a:lnSpc>
                <a:spcPct val="100000"/>
              </a:lnSpc>
              <a:spcBef>
                <a:spcPts val="0"/>
              </a:spcBef>
              <a:spcAft>
                <a:spcPts val="600"/>
              </a:spcAft>
              <a:buNone/>
              <a:defRPr sz="2000" baseline="0">
                <a:latin typeface="Arial" panose="020B0604020202020204" pitchFamily="34" charset="0"/>
                <a:cs typeface="Arial" panose="020B0604020202020204" pitchFamily="34" charset="0"/>
              </a:defRPr>
            </a:lvl2pPr>
            <a:lvl3pPr marL="182880" indent="-18288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3pPr>
            <a:lvl4pPr marL="4114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4pPr>
            <a:lvl5pPr marL="640080" indent="-228600">
              <a:lnSpc>
                <a:spcPct val="100000"/>
              </a:lnSpc>
              <a:spcBef>
                <a:spcPts val="0"/>
              </a:spcBef>
              <a:spcAft>
                <a:spcPts val="600"/>
              </a:spcAft>
              <a:buClr>
                <a:srgbClr val="00A0DC"/>
              </a:buClr>
              <a:buSzPct val="110000"/>
              <a:defRPr sz="2000">
                <a:latin typeface="Arial" panose="020B0604020202020204" pitchFamily="34" charset="0"/>
                <a:cs typeface="Arial" panose="020B0604020202020204" pitchFamily="34" charset="0"/>
              </a:defRPr>
            </a:lvl5pPr>
          </a:lstStyle>
          <a:p>
            <a:pPr lvl="0"/>
            <a:r>
              <a:rPr lang="en-US" dirty="0"/>
              <a:t>Subhead</a:t>
            </a:r>
          </a:p>
          <a:p>
            <a:pPr lvl="1"/>
            <a:r>
              <a:rPr lang="en-US" dirty="0"/>
              <a:t>Body Copy</a:t>
            </a:r>
          </a:p>
          <a:p>
            <a:pPr lvl="2"/>
            <a:r>
              <a:rPr lang="en-US" dirty="0"/>
              <a:t>First level bullet</a:t>
            </a:r>
          </a:p>
          <a:p>
            <a:pPr lvl="3"/>
            <a:r>
              <a:rPr lang="en-US" dirty="0"/>
              <a:t>Second level bullet</a:t>
            </a:r>
          </a:p>
          <a:p>
            <a:pPr lvl="4"/>
            <a:r>
              <a:rPr lang="en-US" dirty="0"/>
              <a:t>Third level bullet</a:t>
            </a:r>
          </a:p>
          <a:p>
            <a:pPr lvl="4"/>
            <a:endParaRPr lang="en-US" dirty="0"/>
          </a:p>
        </p:txBody>
      </p:sp>
      <p:sp>
        <p:nvSpPr>
          <p:cNvPr id="10" name="Text Placeholder 3"/>
          <p:cNvSpPr>
            <a:spLocks noGrp="1"/>
          </p:cNvSpPr>
          <p:nvPr>
            <p:ph type="body" sz="quarter" idx="14" hasCustomPrompt="1"/>
          </p:nvPr>
        </p:nvSpPr>
        <p:spPr>
          <a:xfrm>
            <a:off x="457200" y="1371600"/>
            <a:ext cx="8686800" cy="548640"/>
          </a:xfrm>
          <a:prstGeom prst="rect">
            <a:avLst/>
          </a:prstGeom>
        </p:spPr>
        <p:txBody>
          <a:bodyPr lIns="0" tIns="0" rIns="0" bIns="0"/>
          <a:lstStyle>
            <a:lvl1pPr marL="0" indent="0">
              <a:lnSpc>
                <a:spcPct val="100000"/>
              </a:lnSpc>
              <a:spcBef>
                <a:spcPts val="0"/>
              </a:spcBef>
              <a:buNone/>
              <a:defRPr sz="1800" b="1">
                <a:latin typeface="Arial" panose="020B0604020202020204" pitchFamily="34" charset="0"/>
                <a:cs typeface="Arial" panose="020B0604020202020204" pitchFamily="34" charset="0"/>
              </a:defRPr>
            </a:lvl1pPr>
            <a:lvl2pPr marL="0" indent="0">
              <a:lnSpc>
                <a:spcPct val="100000"/>
              </a:lnSpc>
              <a:spcBef>
                <a:spcPts val="0"/>
              </a:spcBef>
              <a:buNone/>
              <a:defRPr sz="1700">
                <a:latin typeface="Arial" panose="020B0604020202020204" pitchFamily="34" charset="0"/>
                <a:cs typeface="Arial" panose="020B0604020202020204" pitchFamily="34" charset="0"/>
              </a:defRPr>
            </a:lvl2pPr>
          </a:lstStyle>
          <a:p>
            <a:pPr lvl="0"/>
            <a:r>
              <a:rPr lang="en-US" dirty="0"/>
              <a:t>Chart / Table Head</a:t>
            </a:r>
          </a:p>
          <a:p>
            <a:pPr lvl="1"/>
            <a:r>
              <a:rPr lang="en-US" dirty="0"/>
              <a:t>Second level</a:t>
            </a:r>
          </a:p>
        </p:txBody>
      </p:sp>
      <p:sp>
        <p:nvSpPr>
          <p:cNvPr id="11" name="Text Placeholder 3"/>
          <p:cNvSpPr>
            <a:spLocks noGrp="1"/>
          </p:cNvSpPr>
          <p:nvPr>
            <p:ph type="body" sz="quarter" idx="26" hasCustomPrompt="1"/>
          </p:nvPr>
        </p:nvSpPr>
        <p:spPr>
          <a:xfrm>
            <a:off x="457199" y="5948501"/>
            <a:ext cx="11274552" cy="543739"/>
          </a:xfrm>
          <a:prstGeom prst="rect">
            <a:avLst/>
          </a:prstGeom>
        </p:spPr>
        <p:txBody>
          <a:bodyPr wrap="square" lIns="0" tIns="0" rIns="0" bIns="0" anchor="b" anchorCtr="0">
            <a:spAutoFit/>
          </a:bodyPr>
          <a:lstStyle>
            <a:lvl1pPr marL="0" indent="0">
              <a:lnSpc>
                <a:spcPct val="100000"/>
              </a:lnSpc>
              <a:spcBef>
                <a:spcPts val="0"/>
              </a:spcBef>
              <a:spcAft>
                <a:spcPts val="150"/>
              </a:spcAft>
              <a:buNone/>
              <a:defRPr sz="1000" i="0">
                <a:latin typeface="Arial Narrow" panose="020B0606020202030204" pitchFamily="34" charset="0"/>
                <a:cs typeface="Arial" panose="020B0604020202020204" pitchFamily="34" charset="0"/>
              </a:defRPr>
            </a:lvl1pPr>
            <a:lvl2pPr marL="0" indent="0">
              <a:lnSpc>
                <a:spcPct val="100000"/>
              </a:lnSpc>
              <a:spcBef>
                <a:spcPts val="0"/>
              </a:spcBef>
              <a:spcAft>
                <a:spcPts val="150"/>
              </a:spcAft>
              <a:buNone/>
              <a:defRPr sz="1000">
                <a:latin typeface="Arial" panose="020B0604020202020204" pitchFamily="34" charset="0"/>
                <a:cs typeface="Arial" panose="020B0604020202020204" pitchFamily="34" charset="0"/>
              </a:defRPr>
            </a:lvl2pPr>
            <a:lvl3pPr marL="0" indent="0">
              <a:lnSpc>
                <a:spcPct val="100000"/>
              </a:lnSpc>
              <a:spcBef>
                <a:spcPts val="0"/>
              </a:spcBef>
              <a:spcAft>
                <a:spcPts val="150"/>
              </a:spcAft>
              <a:buNone/>
              <a:defRPr sz="1200" i="1" baseline="0">
                <a:latin typeface="Arial" panose="020B0604020202020204" pitchFamily="34" charset="0"/>
                <a:cs typeface="Arial" panose="020B0604020202020204" pitchFamily="34" charset="0"/>
              </a:defRPr>
            </a:lvl3pPr>
            <a:lvl4pPr marL="0" indent="0">
              <a:lnSpc>
                <a:spcPts val="1300"/>
              </a:lnSpc>
              <a:spcBef>
                <a:spcPts val="0"/>
              </a:spcBef>
              <a:spcAft>
                <a:spcPts val="300"/>
              </a:spcAft>
              <a:buNone/>
              <a:defRPr sz="1000">
                <a:latin typeface="Arial Narrow" panose="020B0606020202030204" pitchFamily="34" charset="0"/>
              </a:defRPr>
            </a:lvl4pPr>
            <a:lvl5pPr marL="0" indent="0">
              <a:lnSpc>
                <a:spcPts val="1300"/>
              </a:lnSpc>
              <a:spcBef>
                <a:spcPts val="0"/>
              </a:spcBef>
              <a:spcAft>
                <a:spcPts val="300"/>
              </a:spcAft>
              <a:buNone/>
              <a:defRPr sz="1000">
                <a:latin typeface="Arial Narrow" panose="020B0606020202030204" pitchFamily="34" charset="0"/>
              </a:defRPr>
            </a:lvl5pPr>
          </a:lstStyle>
          <a:p>
            <a:pPr lvl="0"/>
            <a:r>
              <a:rPr lang="en-US" dirty="0"/>
              <a:t>Caveats</a:t>
            </a:r>
          </a:p>
          <a:p>
            <a:pPr lvl="1"/>
            <a:r>
              <a:rPr lang="en-US" dirty="0"/>
              <a:t>Performance Disclosure</a:t>
            </a:r>
          </a:p>
          <a:p>
            <a:pPr lvl="2"/>
            <a:r>
              <a:rPr lang="en-US" dirty="0"/>
              <a:t>Legal Disclosure Italicized</a:t>
            </a:r>
          </a:p>
        </p:txBody>
      </p:sp>
      <p:sp>
        <p:nvSpPr>
          <p:cNvPr id="9" name="Text Placeholder 3">
            <a:extLst>
              <a:ext uri="{FF2B5EF4-FFF2-40B4-BE49-F238E27FC236}">
                <a16:creationId xmlns:a16="http://schemas.microsoft.com/office/drawing/2014/main" id="{601547A2-A2F4-4977-B28E-0A1E61F30E08}"/>
              </a:ext>
            </a:extLst>
          </p:cNvPr>
          <p:cNvSpPr>
            <a:spLocks noGrp="1"/>
          </p:cNvSpPr>
          <p:nvPr>
            <p:ph type="body" sz="quarter" idx="32" hasCustomPrompt="1"/>
          </p:nvPr>
        </p:nvSpPr>
        <p:spPr>
          <a:xfrm>
            <a:off x="457200" y="182880"/>
            <a:ext cx="8686800" cy="776863"/>
          </a:xfrm>
          <a:prstGeom prst="rect">
            <a:avLst/>
          </a:prstGeom>
        </p:spPr>
        <p:txBody>
          <a:bodyPr lIns="0" tIns="0" rIns="0" bIns="0"/>
          <a:lstStyle>
            <a:lvl1pPr marL="0" indent="0" algn="l" defTabSz="1218915" rtl="0" eaLnBrk="1" latinLnBrk="0" hangingPunct="1">
              <a:spcBef>
                <a:spcPts val="0"/>
              </a:spcBef>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spcBef>
                <a:spcPts val="0"/>
              </a:spcBef>
              <a:buNone/>
              <a:defRPr sz="2000">
                <a:solidFill>
                  <a:srgbClr val="767676"/>
                </a:solidFill>
              </a:defRPr>
            </a:lvl2pPr>
            <a:lvl3pPr marL="0" indent="0">
              <a:buNone/>
              <a:defRPr sz="2000"/>
            </a:lvl3pPr>
            <a:lvl4pPr marL="0" indent="0">
              <a:buNone/>
              <a:defRPr sz="2000"/>
            </a:lvl4pPr>
            <a:lvl5pPr marL="0" indent="0">
              <a:buNone/>
              <a:defRPr sz="2000"/>
            </a:lvl5pPr>
          </a:lstStyle>
          <a:p>
            <a:pPr lvl="0"/>
            <a:r>
              <a:rPr lang="en-US" dirty="0"/>
              <a:t>Slide title</a:t>
            </a:r>
          </a:p>
          <a:p>
            <a:pPr lvl="1"/>
            <a:r>
              <a:rPr lang="en-US" dirty="0"/>
              <a:t>Second level</a:t>
            </a:r>
          </a:p>
        </p:txBody>
      </p:sp>
    </p:spTree>
    <p:extLst>
      <p:ext uri="{BB962C8B-B14F-4D97-AF65-F5344CB8AC3E}">
        <p14:creationId xmlns:p14="http://schemas.microsoft.com/office/powerpoint/2010/main" val="18071521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xml"/><Relationship Id="rId1"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197871"/>
      </p:ext>
    </p:extLst>
  </p:cSld>
  <p:clrMap bg1="lt1" tx1="dk1" bg2="lt2" tx2="dk2" accent1="accent1" accent2="accent2" accent3="accent3" accent4="accent4" accent5="accent5" accent6="accent6" hlink="hlink" folHlink="folHlink"/>
  <p:sldLayoutIdLst>
    <p:sldLayoutId id="2147483654" r:id="rId1"/>
    <p:sldLayoutId id="2147483753" r:id="rId2"/>
    <p:sldLayoutId id="2147483653" r:id="rId3"/>
    <p:sldLayoutId id="2147483733" r:id="rId4"/>
    <p:sldLayoutId id="2147483734" r:id="rId5"/>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EDBF70D-0486-4E57-BA01-8FEEE66C069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232879" y="191255"/>
            <a:ext cx="1556663" cy="454455"/>
          </a:xfrm>
          <a:prstGeom prst="rect">
            <a:avLst/>
          </a:prstGeom>
        </p:spPr>
      </p:pic>
    </p:spTree>
    <p:extLst>
      <p:ext uri="{BB962C8B-B14F-4D97-AF65-F5344CB8AC3E}">
        <p14:creationId xmlns:p14="http://schemas.microsoft.com/office/powerpoint/2010/main" val="333440211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728" r:id="rId3"/>
    <p:sldLayoutId id="2147483684" r:id="rId4"/>
    <p:sldLayoutId id="2147483685" r:id="rId5"/>
    <p:sldLayoutId id="2147483686" r:id="rId6"/>
    <p:sldLayoutId id="2147483687" r:id="rId7"/>
    <p:sldLayoutId id="2147483688" r:id="rId8"/>
    <p:sldLayoutId id="2147483702" r:id="rId9"/>
    <p:sldLayoutId id="2147483701" r:id="rId10"/>
    <p:sldLayoutId id="2147483703" r:id="rId11"/>
    <p:sldLayoutId id="2147483704"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05" r:id="rId21"/>
    <p:sldLayoutId id="2147483714" r:id="rId22"/>
    <p:sldLayoutId id="2147483715" r:id="rId23"/>
    <p:sldLayoutId id="2147483716" r:id="rId24"/>
    <p:sldLayoutId id="2147483717" r:id="rId25"/>
    <p:sldLayoutId id="2147483718" r:id="rId26"/>
    <p:sldLayoutId id="2147483689" r:id="rId27"/>
    <p:sldLayoutId id="2147483730" r:id="rId2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457200" y="6537960"/>
            <a:ext cx="4114800" cy="18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no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fontAlgn="base">
              <a:spcBef>
                <a:spcPct val="30000"/>
              </a:spcBef>
              <a:spcAft>
                <a:spcPct val="0"/>
              </a:spcAft>
              <a:defRPr/>
            </a:pPr>
            <a:r>
              <a:rPr lang="en-US" sz="1000" b="1" dirty="0">
                <a:solidFill>
                  <a:schemeClr val="bg1"/>
                </a:solidFill>
                <a:latin typeface="Arial Narrow" pitchFamily="34" charset="0"/>
                <a:ea typeface="ＭＳ Ｐゴシック" charset="0"/>
              </a:rPr>
              <a:t>For Financial Professional Use Only / Not for Distribution to the Public</a:t>
            </a:r>
          </a:p>
        </p:txBody>
      </p:sp>
    </p:spTree>
    <p:extLst>
      <p:ext uri="{BB962C8B-B14F-4D97-AF65-F5344CB8AC3E}">
        <p14:creationId xmlns:p14="http://schemas.microsoft.com/office/powerpoint/2010/main" val="405153218"/>
      </p:ext>
    </p:extLst>
  </p:cSld>
  <p:clrMap bg1="lt1" tx1="dk1" bg2="lt2" tx2="dk2" accent1="accent1" accent2="accent2" accent3="accent3" accent4="accent4" accent5="accent5" accent6="accent6" hlink="hlink" folHlink="folHlink"/>
  <p:sldLayoutIdLst>
    <p:sldLayoutId id="2147483737" r:id="rId1"/>
    <p:sldLayoutId id="2147483752" r:id="rId2"/>
    <p:sldLayoutId id="2147483724" r:id="rId3"/>
    <p:sldLayoutId id="2147483723" r:id="rId4"/>
    <p:sldLayoutId id="2147483722" r:id="rId5"/>
    <p:sldLayoutId id="2147483659" r:id="rId6"/>
    <p:sldLayoutId id="2147483719" r:id="rId7"/>
    <p:sldLayoutId id="2147483754" r:id="rId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510480"/>
      </p:ext>
    </p:extLst>
  </p:cSld>
  <p:clrMap bg1="lt1" tx1="dk1" bg2="lt2" tx2="dk2" accent1="accent1" accent2="accent2" accent3="accent3" accent4="accent4" accent5="accent5" accent6="accent6" hlink="hlink" folHlink="folHlink"/>
  <p:sldLayoutIdLst>
    <p:sldLayoutId id="2147483665" r:id="rId1"/>
    <p:sldLayoutId id="2147483725" r:id="rId2"/>
    <p:sldLayoutId id="2147483726" r:id="rId3"/>
    <p:sldLayoutId id="2147483727" r:id="rId4"/>
    <p:sldLayoutId id="2147483666" r:id="rId5"/>
    <p:sldLayoutId id="2147483720" r:id="rId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p:nvCxnSpPr>
        <p:spPr>
          <a:xfrm>
            <a:off x="457200" y="4754880"/>
            <a:ext cx="1127455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598028" y="6400800"/>
            <a:ext cx="2935099" cy="123111"/>
          </a:xfrm>
          <a:prstGeom prst="rect">
            <a:avLst/>
          </a:prstGeom>
        </p:spPr>
        <p:txBody>
          <a:bodyPr wrap="square" lIns="0" tIns="0" rIns="0" bIns="0">
            <a:noAutofit/>
          </a:bodyPr>
          <a:lstStyle/>
          <a:p>
            <a:r>
              <a:rPr lang="en-US" sz="800" b="1" dirty="0">
                <a:latin typeface="Arial" panose="020B0604020202020204" pitchFamily="34" charset="0"/>
                <a:cs typeface="Arial" panose="020B0604020202020204" pitchFamily="34" charset="0"/>
              </a:rPr>
              <a:t>© 2020 Franklin Templeton. All rights reserved.</a:t>
            </a:r>
          </a:p>
        </p:txBody>
      </p:sp>
      <p:pic>
        <p:nvPicPr>
          <p:cNvPr id="15" name="Picture 14">
            <a:extLst>
              <a:ext uri="{FF2B5EF4-FFF2-40B4-BE49-F238E27FC236}">
                <a16:creationId xmlns:a16="http://schemas.microsoft.com/office/drawing/2014/main" id="{C6EDE0A8-28DA-48F9-98FB-C7CEE59A0D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293" y="4970952"/>
            <a:ext cx="1845716" cy="538842"/>
          </a:xfrm>
          <a:prstGeom prst="rect">
            <a:avLst/>
          </a:prstGeom>
        </p:spPr>
      </p:pic>
    </p:spTree>
    <p:extLst>
      <p:ext uri="{BB962C8B-B14F-4D97-AF65-F5344CB8AC3E}">
        <p14:creationId xmlns:p14="http://schemas.microsoft.com/office/powerpoint/2010/main" val="2280805752"/>
      </p:ext>
    </p:extLst>
  </p:cSld>
  <p:clrMap bg1="lt1" tx1="dk1" bg2="lt2" tx2="dk2" accent1="accent1" accent2="accent2" accent3="accent3" accent4="accent4" accent5="accent5" accent6="accent6" hlink="hlink" folHlink="folHlink"/>
  <p:sldLayoutIdLst>
    <p:sldLayoutId id="2147483663" r:id="rId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101445"/>
      </p:ext>
    </p:extLst>
  </p:cSld>
  <p:clrMap bg1="lt1" tx1="dk1" bg2="lt2" tx2="dk2" accent1="accent1" accent2="accent2" accent3="accent3" accent4="accent4" accent5="accent5" accent6="accent6" hlink="hlink" folHlink="folHlink"/>
  <p:sldLayoutIdLst>
    <p:sldLayoutId id="2147483661" r:id="rId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6.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png"/><Relationship Id="rId18" Type="http://schemas.openxmlformats.org/officeDocument/2006/relationships/image" Target="../media/image39.png"/><Relationship Id="rId3" Type="http://schemas.openxmlformats.org/officeDocument/2006/relationships/image" Target="../media/image23.jpeg"/><Relationship Id="rId21" Type="http://schemas.openxmlformats.org/officeDocument/2006/relationships/image" Target="../media/image42.png"/><Relationship Id="rId7" Type="http://schemas.openxmlformats.org/officeDocument/2006/relationships/image" Target="../media/image34.png"/><Relationship Id="rId12" Type="http://schemas.openxmlformats.org/officeDocument/2006/relationships/image" Target="../media/image25.png"/><Relationship Id="rId17" Type="http://schemas.openxmlformats.org/officeDocument/2006/relationships/image" Target="../media/image38.png"/><Relationship Id="rId2" Type="http://schemas.openxmlformats.org/officeDocument/2006/relationships/notesSlide" Target="../notesSlides/notesSlide11.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26.png"/><Relationship Id="rId11" Type="http://schemas.openxmlformats.org/officeDocument/2006/relationships/image" Target="../media/image24.png"/><Relationship Id="rId5" Type="http://schemas.openxmlformats.org/officeDocument/2006/relationships/image" Target="../media/image33.png"/><Relationship Id="rId15" Type="http://schemas.openxmlformats.org/officeDocument/2006/relationships/image" Target="../media/image36.png"/><Relationship Id="rId10" Type="http://schemas.openxmlformats.org/officeDocument/2006/relationships/image" Target="../media/image29.png"/><Relationship Id="rId19" Type="http://schemas.openxmlformats.org/officeDocument/2006/relationships/image" Target="../media/image40.png"/><Relationship Id="rId4" Type="http://schemas.openxmlformats.org/officeDocument/2006/relationships/image" Target="../media/image17.png"/><Relationship Id="rId9" Type="http://schemas.openxmlformats.org/officeDocument/2006/relationships/image" Target="../media/image30.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png"/><Relationship Id="rId18" Type="http://schemas.openxmlformats.org/officeDocument/2006/relationships/image" Target="../media/image38.png"/><Relationship Id="rId3" Type="http://schemas.openxmlformats.org/officeDocument/2006/relationships/image" Target="../media/image23.jpeg"/><Relationship Id="rId7" Type="http://schemas.openxmlformats.org/officeDocument/2006/relationships/image" Target="../media/image34.png"/><Relationship Id="rId12" Type="http://schemas.openxmlformats.org/officeDocument/2006/relationships/image" Target="../media/image35.png"/><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image" Target="../media/image29.png"/><Relationship Id="rId1" Type="http://schemas.openxmlformats.org/officeDocument/2006/relationships/slideLayout" Target="../slideLayouts/slideLayout3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43.png"/><Relationship Id="rId15" Type="http://schemas.openxmlformats.org/officeDocument/2006/relationships/image" Target="../media/image21.png"/><Relationship Id="rId10" Type="http://schemas.openxmlformats.org/officeDocument/2006/relationships/image" Target="../media/image24.png"/><Relationship Id="rId19" Type="http://schemas.openxmlformats.org/officeDocument/2006/relationships/image" Target="../media/image39.png"/><Relationship Id="rId4" Type="http://schemas.openxmlformats.org/officeDocument/2006/relationships/image" Target="../media/image19.png"/><Relationship Id="rId9" Type="http://schemas.openxmlformats.org/officeDocument/2006/relationships/image" Target="../media/image30.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png"/><Relationship Id="rId18" Type="http://schemas.openxmlformats.org/officeDocument/2006/relationships/image" Target="../media/image39.png"/><Relationship Id="rId3" Type="http://schemas.openxmlformats.org/officeDocument/2006/relationships/image" Target="../media/image23.jpeg"/><Relationship Id="rId21" Type="http://schemas.openxmlformats.org/officeDocument/2006/relationships/image" Target="../media/image42.png"/><Relationship Id="rId7" Type="http://schemas.openxmlformats.org/officeDocument/2006/relationships/image" Target="../media/image34.pn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46.png"/><Relationship Id="rId20" Type="http://schemas.openxmlformats.org/officeDocument/2006/relationships/image" Target="../media/image41.png"/><Relationship Id="rId1" Type="http://schemas.openxmlformats.org/officeDocument/2006/relationships/slideLayout" Target="../slideLayouts/slideLayout32.xml"/><Relationship Id="rId6" Type="http://schemas.openxmlformats.org/officeDocument/2006/relationships/image" Target="../media/image26.png"/><Relationship Id="rId11" Type="http://schemas.openxmlformats.org/officeDocument/2006/relationships/image" Target="../media/image25.png"/><Relationship Id="rId5" Type="http://schemas.openxmlformats.org/officeDocument/2006/relationships/image" Target="../media/image33.png"/><Relationship Id="rId15" Type="http://schemas.openxmlformats.org/officeDocument/2006/relationships/image" Target="../media/image45.png"/><Relationship Id="rId10" Type="http://schemas.openxmlformats.org/officeDocument/2006/relationships/image" Target="../media/image24.png"/><Relationship Id="rId19" Type="http://schemas.openxmlformats.org/officeDocument/2006/relationships/image" Target="../media/image47.png"/><Relationship Id="rId4" Type="http://schemas.openxmlformats.org/officeDocument/2006/relationships/image" Target="../media/image22.png"/><Relationship Id="rId9" Type="http://schemas.openxmlformats.org/officeDocument/2006/relationships/image" Target="../media/image30.png"/><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hyperlink" Target="http://www.franklintempletondatasources.com/"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9882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547189C-257C-7D46-BFB1-E60DBC280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Lst>
          </p:cNvPr>
          <p:cNvSpPr>
            <a:spLocks noGrp="1"/>
          </p:cNvSpPr>
          <p:nvPr>
            <p:ph type="sldNum" sz="quarter" idx="4"/>
          </p:nvPr>
        </p:nvSpPr>
        <p:spPr/>
        <p:txBody>
          <a:bodyPr/>
          <a:lstStyle/>
          <a:p>
            <a:fld id="{8DEE4CCE-E124-4EEF-808B-DF88997C2318}" type="slidenum">
              <a:rPr lang="en-US" smtClean="0"/>
              <a:pPr/>
              <a:t>9</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t>Time-Based Bucket Strategy</a:t>
            </a:r>
          </a:p>
        </p:txBody>
      </p:sp>
      <p:sp>
        <p:nvSpPr>
          <p:cNvPr id="24" name="TextBox 23">
            <a:extLst>
              <a:ext uri="{FF2B5EF4-FFF2-40B4-BE49-F238E27FC236}">
                <a16:creationId xmlns:a16="http://schemas.microsoft.com/office/drawing/2014/main" id="{2C8A7DD1-C42A-BA44-9F8E-CBE5C328DAAA}"/>
              </a:ext>
            </a:extLst>
          </p:cNvPr>
          <p:cNvSpPr txBox="1"/>
          <p:nvPr/>
        </p:nvSpPr>
        <p:spPr>
          <a:xfrm>
            <a:off x="365760" y="3017520"/>
            <a:ext cx="2384917" cy="365760"/>
          </a:xfrm>
          <a:prstGeom prst="rect">
            <a:avLst/>
          </a:prstGeom>
          <a:solidFill>
            <a:srgbClr val="005598"/>
          </a:solidFill>
        </p:spPr>
        <p:txBody>
          <a:bodyPr wrap="square" lIns="0" tIns="0" rIns="0" bIns="0" rtlCol="0" anchor="ctr" anchorCtr="0">
            <a:noAutofit/>
          </a:bodyPr>
          <a:lstStyle/>
          <a:p>
            <a:pPr algn="ctr">
              <a:defRPr/>
            </a:pPr>
            <a:r>
              <a:rPr lang="en-US" b="1" dirty="0">
                <a:solidFill>
                  <a:schemeClr val="bg1"/>
                </a:solidFill>
              </a:rPr>
              <a:t>Retirement Assets</a:t>
            </a:r>
          </a:p>
        </p:txBody>
      </p:sp>
      <p:pic>
        <p:nvPicPr>
          <p:cNvPr id="35" name="S water" descr="Icon&#10;&#10;Description automatically generated">
            <a:extLst>
              <a:ext uri="{FF2B5EF4-FFF2-40B4-BE49-F238E27FC236}">
                <a16:creationId xmlns:a16="http://schemas.microsoft.com/office/drawing/2014/main" id="{B327B9A4-38B5-A140-A4B8-8749A2C28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15" name="S glass">
            <a:extLst>
              <a:ext uri="{FF2B5EF4-FFF2-40B4-BE49-F238E27FC236}">
                <a16:creationId xmlns:a16="http://schemas.microsoft.com/office/drawing/2014/main" id="{09643339-FE4A-D045-ADD7-ADCA4AD307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2" name="M water BLUE" descr="Icon&#10;&#10;Description automatically generated">
            <a:extLst>
              <a:ext uri="{FF2B5EF4-FFF2-40B4-BE49-F238E27FC236}">
                <a16:creationId xmlns:a16="http://schemas.microsoft.com/office/drawing/2014/main" id="{84DABDEC-071F-6F4D-9E02-95D86887E0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923527"/>
            <a:ext cx="1554480" cy="1131494"/>
          </a:xfrm>
          <a:prstGeom prst="rect">
            <a:avLst/>
          </a:prstGeom>
        </p:spPr>
      </p:pic>
      <p:sp>
        <p:nvSpPr>
          <p:cNvPr id="25" name="M ripple">
            <a:extLst>
              <a:ext uri="{FF2B5EF4-FFF2-40B4-BE49-F238E27FC236}">
                <a16:creationId xmlns:a16="http://schemas.microsoft.com/office/drawing/2014/main" id="{E42AEDDD-311D-8A43-AB51-F0B7558DAD0B}"/>
              </a:ext>
            </a:extLst>
          </p:cNvPr>
          <p:cNvSpPr>
            <a:spLocks/>
          </p:cNvSpPr>
          <p:nvPr/>
        </p:nvSpPr>
        <p:spPr>
          <a:xfrm>
            <a:off x="6126480" y="3548931"/>
            <a:ext cx="1463040" cy="3657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M glass KO">
            <a:extLst>
              <a:ext uri="{FF2B5EF4-FFF2-40B4-BE49-F238E27FC236}">
                <a16:creationId xmlns:a16="http://schemas.microsoft.com/office/drawing/2014/main" id="{5EEC0D27-80D7-9E47-BE9E-27DF9F629CA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89320" y="3247094"/>
            <a:ext cx="1737360" cy="2055169"/>
          </a:xfrm>
          <a:prstGeom prst="rect">
            <a:avLst/>
          </a:prstGeom>
        </p:spPr>
      </p:pic>
      <p:pic>
        <p:nvPicPr>
          <p:cNvPr id="14" name="M glass no line">
            <a:extLst>
              <a:ext uri="{FF2B5EF4-FFF2-40B4-BE49-F238E27FC236}">
                <a16:creationId xmlns:a16="http://schemas.microsoft.com/office/drawing/2014/main" id="{F33F31F6-371F-5D46-958F-B143A32565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28" name="M glass">
            <a:extLst>
              <a:ext uri="{FF2B5EF4-FFF2-40B4-BE49-F238E27FC236}">
                <a16:creationId xmlns:a16="http://schemas.microsoft.com/office/drawing/2014/main" id="{81ECA8BD-880F-5540-8F55-8FD1371964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29" name="L water BLUE" descr="Icon&#10;&#10;Description automatically generated">
            <a:extLst>
              <a:ext uri="{FF2B5EF4-FFF2-40B4-BE49-F238E27FC236}">
                <a16:creationId xmlns:a16="http://schemas.microsoft.com/office/drawing/2014/main" id="{53AEAB6F-B71C-F94E-92C0-0E2209593F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33" name="L glass KO">
            <a:extLst>
              <a:ext uri="{FF2B5EF4-FFF2-40B4-BE49-F238E27FC236}">
                <a16:creationId xmlns:a16="http://schemas.microsoft.com/office/drawing/2014/main" id="{C1570FCA-81E8-D844-A785-C0D01D7D9AD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34" name="glass L">
            <a:extLst>
              <a:ext uri="{FF2B5EF4-FFF2-40B4-BE49-F238E27FC236}">
                <a16:creationId xmlns:a16="http://schemas.microsoft.com/office/drawing/2014/main" id="{79AE60DE-6914-244F-B037-7FE659669E6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13" name="L glass no line">
            <a:extLst>
              <a:ext uri="{FF2B5EF4-FFF2-40B4-BE49-F238E27FC236}">
                <a16:creationId xmlns:a16="http://schemas.microsoft.com/office/drawing/2014/main" id="{DE7DA76D-C6A6-294B-BAC8-FEE5819836B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88393" y="2654183"/>
            <a:ext cx="2377440" cy="2377440"/>
          </a:xfrm>
          <a:prstGeom prst="rect">
            <a:avLst/>
          </a:prstGeom>
        </p:spPr>
      </p:pic>
      <p:pic>
        <p:nvPicPr>
          <p:cNvPr id="12" name="eggL">
            <a:extLst>
              <a:ext uri="{FF2B5EF4-FFF2-40B4-BE49-F238E27FC236}">
                <a16:creationId xmlns:a16="http://schemas.microsoft.com/office/drawing/2014/main" id="{15470326-DA91-C64A-AB1D-589EF325FD5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6271" y="1135197"/>
            <a:ext cx="1828800" cy="1828800"/>
          </a:xfrm>
          <a:prstGeom prst="rect">
            <a:avLst/>
          </a:prstGeom>
        </p:spPr>
      </p:pic>
      <p:pic>
        <p:nvPicPr>
          <p:cNvPr id="18" name="eggM">
            <a:extLst>
              <a:ext uri="{FF2B5EF4-FFF2-40B4-BE49-F238E27FC236}">
                <a16:creationId xmlns:a16="http://schemas.microsoft.com/office/drawing/2014/main" id="{B2F5DBF1-C51D-F645-9F50-63689413698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325" y="1224405"/>
            <a:ext cx="1828800" cy="1828800"/>
          </a:xfrm>
          <a:prstGeom prst="rect">
            <a:avLst/>
          </a:prstGeom>
        </p:spPr>
      </p:pic>
      <p:pic>
        <p:nvPicPr>
          <p:cNvPr id="7" name="eggS">
            <a:extLst>
              <a:ext uri="{FF2B5EF4-FFF2-40B4-BE49-F238E27FC236}">
                <a16:creationId xmlns:a16="http://schemas.microsoft.com/office/drawing/2014/main" id="{788F486B-AE07-E549-8206-E1E2F70F3DE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9576" y="1280160"/>
            <a:ext cx="1828800" cy="1828800"/>
          </a:xfrm>
          <a:prstGeom prst="rect">
            <a:avLst/>
          </a:prstGeom>
        </p:spPr>
      </p:pic>
      <p:pic>
        <p:nvPicPr>
          <p:cNvPr id="16" name="nest">
            <a:extLst>
              <a:ext uri="{FF2B5EF4-FFF2-40B4-BE49-F238E27FC236}">
                <a16:creationId xmlns:a16="http://schemas.microsoft.com/office/drawing/2014/main" id="{C07CEB24-E4EA-9F47-8D49-74C472C7078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0080" y="1280160"/>
            <a:ext cx="1828800" cy="1828800"/>
          </a:xfrm>
          <a:prstGeom prst="rect">
            <a:avLst/>
          </a:prstGeom>
        </p:spPr>
      </p:pic>
      <p:sp>
        <p:nvSpPr>
          <p:cNvPr id="9" name="TextBox 8">
            <a:extLst>
              <a:ext uri="{FF2B5EF4-FFF2-40B4-BE49-F238E27FC236}">
                <a16:creationId xmlns:a16="http://schemas.microsoft.com/office/drawing/2014/main" id="{FA69188B-BFCB-EE47-B660-B4C68017E7C4}"/>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0" name="TextBox 9">
            <a:extLst>
              <a:ext uri="{FF2B5EF4-FFF2-40B4-BE49-F238E27FC236}">
                <a16:creationId xmlns:a16="http://schemas.microsoft.com/office/drawing/2014/main" id="{99ACAB80-70DF-3446-A55E-6ABC2E14E59B}"/>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11" name="TextBox 10">
            <a:extLst>
              <a:ext uri="{FF2B5EF4-FFF2-40B4-BE49-F238E27FC236}">
                <a16:creationId xmlns:a16="http://schemas.microsoft.com/office/drawing/2014/main" id="{F754824E-5BC8-7A4B-88D7-BE03C8E5E6ED}"/>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Tree>
    <p:extLst>
      <p:ext uri="{BB962C8B-B14F-4D97-AF65-F5344CB8AC3E}">
        <p14:creationId xmlns:p14="http://schemas.microsoft.com/office/powerpoint/2010/main" val="462101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6"/>
                                        </p:tgtEl>
                                      </p:cBhvr>
                                    </p:animEffect>
                                    <p:set>
                                      <p:cBhvr>
                                        <p:cTn id="7" dur="1" fill="hold">
                                          <p:stCondLst>
                                            <p:cond delay="249"/>
                                          </p:stCondLst>
                                        </p:cTn>
                                        <p:tgtEl>
                                          <p:spTgt spid="16"/>
                                        </p:tgtEl>
                                        <p:attrNameLst>
                                          <p:attrName>style.visibility</p:attrName>
                                        </p:attrNameLst>
                                      </p:cBhvr>
                                      <p:to>
                                        <p:strVal val="hidden"/>
                                      </p:to>
                                    </p:set>
                                  </p:childTnLst>
                                </p:cTn>
                              </p:par>
                            </p:childTnLst>
                          </p:cTn>
                        </p:par>
                        <p:par>
                          <p:cTn id="8" fill="hold">
                            <p:stCondLst>
                              <p:cond delay="250"/>
                            </p:stCondLst>
                            <p:childTnLst>
                              <p:par>
                                <p:cTn id="9" presetID="42" presetClass="path" presetSubtype="0" accel="50000" decel="50000" fill="hold" nodeType="afterEffect">
                                  <p:stCondLst>
                                    <p:cond delay="500"/>
                                  </p:stCondLst>
                                  <p:childTnLst>
                                    <p:animMotion origin="layout" path="M 2.13858E-6 -2.59259E-6 L 0.64106 -0.00301 " pathEditMode="relative" rAng="0" ptsTypes="AA">
                                      <p:cBhvr>
                                        <p:cTn id="10" dur="1000" fill="hold"/>
                                        <p:tgtEl>
                                          <p:spTgt spid="12"/>
                                        </p:tgtEl>
                                        <p:attrNameLst>
                                          <p:attrName>ppt_x</p:attrName>
                                          <p:attrName>ppt_y</p:attrName>
                                        </p:attrNameLst>
                                      </p:cBhvr>
                                      <p:rCtr x="32222" y="-162"/>
                                    </p:animMotion>
                                  </p:childTnLst>
                                </p:cTn>
                              </p:par>
                              <p:par>
                                <p:cTn id="11" presetID="42" presetClass="path" presetSubtype="0" accel="50000" decel="50000" fill="hold" nodeType="withEffect">
                                  <p:stCondLst>
                                    <p:cond delay="750"/>
                                  </p:stCondLst>
                                  <p:childTnLst>
                                    <p:animMotion origin="layout" path="M 1.31545E-6 4.44444E-6 L 0.44347 -0.00811 " pathEditMode="relative" rAng="0" ptsTypes="AA">
                                      <p:cBhvr>
                                        <p:cTn id="12" dur="800" fill="hold"/>
                                        <p:tgtEl>
                                          <p:spTgt spid="18"/>
                                        </p:tgtEl>
                                        <p:attrNameLst>
                                          <p:attrName>ppt_x</p:attrName>
                                          <p:attrName>ppt_y</p:attrName>
                                        </p:attrNameLst>
                                      </p:cBhvr>
                                      <p:rCtr x="22167" y="-417"/>
                                    </p:animMotion>
                                  </p:childTnLst>
                                </p:cTn>
                              </p:par>
                              <p:par>
                                <p:cTn id="13" presetID="42" presetClass="path" presetSubtype="0" accel="50000" decel="50000" fill="hold" nodeType="withEffect">
                                  <p:stCondLst>
                                    <p:cond delay="1000"/>
                                  </p:stCondLst>
                                  <p:childTnLst>
                                    <p:animMotion origin="layout" path="M 1.63584E-6 2.59259E-6 L 0.28367 -0.00278 " pathEditMode="relative" rAng="0" ptsTypes="AA">
                                      <p:cBhvr>
                                        <p:cTn id="14" dur="600" fill="hold"/>
                                        <p:tgtEl>
                                          <p:spTgt spid="7"/>
                                        </p:tgtEl>
                                        <p:attrNameLst>
                                          <p:attrName>ppt_x</p:attrName>
                                          <p:attrName>ppt_y</p:attrName>
                                        </p:attrNameLst>
                                      </p:cBhvr>
                                      <p:rCtr x="14183" y="-139"/>
                                    </p:animMotion>
                                  </p:childTnLst>
                                </p:cTn>
                              </p:par>
                              <p:par>
                                <p:cTn id="15" presetID="10" presetClass="exit" presetSubtype="0" fill="hold" grpId="0" nodeType="withEffect">
                                  <p:stCondLst>
                                    <p:cond delay="1000"/>
                                  </p:stCondLst>
                                  <p:childTnLst>
                                    <p:animEffect transition="out" filter="fade">
                                      <p:cBhvr>
                                        <p:cTn id="16" dur="250"/>
                                        <p:tgtEl>
                                          <p:spTgt spid="24"/>
                                        </p:tgtEl>
                                      </p:cBhvr>
                                    </p:animEffect>
                                    <p:set>
                                      <p:cBhvr>
                                        <p:cTn id="17" dur="1" fill="hold">
                                          <p:stCondLst>
                                            <p:cond delay="249"/>
                                          </p:stCondLst>
                                        </p:cTn>
                                        <p:tgtEl>
                                          <p:spTgt spid="24"/>
                                        </p:tgtEl>
                                        <p:attrNameLst>
                                          <p:attrName>style.visibility</p:attrName>
                                        </p:attrNameLst>
                                      </p:cBhvr>
                                      <p:to>
                                        <p:strVal val="hidden"/>
                                      </p:to>
                                    </p:set>
                                  </p:childTnLst>
                                </p:cTn>
                              </p:par>
                            </p:childTnLst>
                          </p:cTn>
                        </p:par>
                        <p:par>
                          <p:cTn id="18" fill="hold">
                            <p:stCondLst>
                              <p:cond delay="1850"/>
                            </p:stCondLst>
                            <p:childTnLst>
                              <p:par>
                                <p:cTn id="19" presetID="42" presetClass="path" presetSubtype="0" accel="50000" decel="50000" fill="hold" nodeType="afterEffect">
                                  <p:stCondLst>
                                    <p:cond delay="500"/>
                                  </p:stCondLst>
                                  <p:childTnLst>
                                    <p:animMotion origin="layout" path="M 0.44347 -0.00811 L 0.44269 0.28865 " pathEditMode="relative" rAng="0" ptsTypes="AA">
                                      <p:cBhvr>
                                        <p:cTn id="20" dur="500" fill="hold"/>
                                        <p:tgtEl>
                                          <p:spTgt spid="18"/>
                                        </p:tgtEl>
                                        <p:attrNameLst>
                                          <p:attrName>ppt_x</p:attrName>
                                          <p:attrName>ppt_y</p:attrName>
                                        </p:attrNameLst>
                                      </p:cBhvr>
                                      <p:rCtr x="-39" y="14838"/>
                                    </p:animMotion>
                                  </p:childTnLst>
                                </p:cTn>
                              </p:par>
                              <p:par>
                                <p:cTn id="21" presetID="42" presetClass="path" presetSubtype="0" accel="50000" decel="50000" fill="hold" nodeType="withEffect">
                                  <p:stCondLst>
                                    <p:cond delay="500"/>
                                  </p:stCondLst>
                                  <p:childTnLst>
                                    <p:animMotion origin="layout" path="M 0.64106 -0.00301 L 0.6447 0.26528 " pathEditMode="relative" rAng="0" ptsTypes="AA">
                                      <p:cBhvr>
                                        <p:cTn id="22" dur="500" fill="hold"/>
                                        <p:tgtEl>
                                          <p:spTgt spid="12"/>
                                        </p:tgtEl>
                                        <p:attrNameLst>
                                          <p:attrName>ppt_x</p:attrName>
                                          <p:attrName>ppt_y</p:attrName>
                                        </p:attrNameLst>
                                      </p:cBhvr>
                                      <p:rCtr x="13" y="13333"/>
                                    </p:animMotion>
                                  </p:childTnLst>
                                </p:cTn>
                              </p:par>
                              <p:par>
                                <p:cTn id="23" presetID="42" presetClass="path" presetSubtype="0" accel="50000" decel="50000" fill="hold" nodeType="withEffect">
                                  <p:stCondLst>
                                    <p:cond delay="500"/>
                                  </p:stCondLst>
                                  <p:childTnLst>
                                    <p:animMotion origin="layout" path="M 0.28367 -0.00278 L 0.28549 0.31088 " pathEditMode="relative" rAng="0" ptsTypes="AA">
                                      <p:cBhvr>
                                        <p:cTn id="24" dur="500" fill="hold"/>
                                        <p:tgtEl>
                                          <p:spTgt spid="7"/>
                                        </p:tgtEl>
                                        <p:attrNameLst>
                                          <p:attrName>ppt_x</p:attrName>
                                          <p:attrName>ppt_y</p:attrName>
                                        </p:attrNameLst>
                                      </p:cBhvr>
                                      <p:rCtr x="91" y="15671"/>
                                    </p:animMotion>
                                  </p:childTnLst>
                                </p:cTn>
                              </p:par>
                              <p:par>
                                <p:cTn id="25" presetID="10" presetClass="exit" presetSubtype="0" fill="hold" nodeType="withEffect">
                                  <p:stCondLst>
                                    <p:cond delay="750"/>
                                  </p:stCondLst>
                                  <p:childTnLst>
                                    <p:animEffect transition="out" filter="fade">
                                      <p:cBhvr>
                                        <p:cTn id="26" dur="250"/>
                                        <p:tgtEl>
                                          <p:spTgt spid="7"/>
                                        </p:tgtEl>
                                      </p:cBhvr>
                                    </p:animEffect>
                                    <p:set>
                                      <p:cBhvr>
                                        <p:cTn id="27" dur="1" fill="hold">
                                          <p:stCondLst>
                                            <p:cond delay="249"/>
                                          </p:stCondLst>
                                        </p:cTn>
                                        <p:tgtEl>
                                          <p:spTgt spid="7"/>
                                        </p:tgtEl>
                                        <p:attrNameLst>
                                          <p:attrName>style.visibility</p:attrName>
                                        </p:attrNameLst>
                                      </p:cBhvr>
                                      <p:to>
                                        <p:strVal val="hidden"/>
                                      </p:to>
                                    </p:set>
                                  </p:childTnLst>
                                </p:cTn>
                              </p:par>
                              <p:par>
                                <p:cTn id="28" presetID="10" presetClass="exit" presetSubtype="0" fill="hold" nodeType="withEffect">
                                  <p:stCondLst>
                                    <p:cond delay="750"/>
                                  </p:stCondLst>
                                  <p:childTnLst>
                                    <p:animEffect transition="out" filter="fade">
                                      <p:cBhvr>
                                        <p:cTn id="29" dur="250"/>
                                        <p:tgtEl>
                                          <p:spTgt spid="18"/>
                                        </p:tgtEl>
                                      </p:cBhvr>
                                    </p:animEffect>
                                    <p:set>
                                      <p:cBhvr>
                                        <p:cTn id="30" dur="1" fill="hold">
                                          <p:stCondLst>
                                            <p:cond delay="249"/>
                                          </p:stCondLst>
                                        </p:cTn>
                                        <p:tgtEl>
                                          <p:spTgt spid="18"/>
                                        </p:tgtEl>
                                        <p:attrNameLst>
                                          <p:attrName>style.visibility</p:attrName>
                                        </p:attrNameLst>
                                      </p:cBhvr>
                                      <p:to>
                                        <p:strVal val="hidden"/>
                                      </p:to>
                                    </p:set>
                                  </p:childTnLst>
                                </p:cTn>
                              </p:par>
                              <p:par>
                                <p:cTn id="31" presetID="10" presetClass="exit" presetSubtype="0" fill="hold" nodeType="withEffect">
                                  <p:stCondLst>
                                    <p:cond delay="750"/>
                                  </p:stCondLst>
                                  <p:childTnLst>
                                    <p:animEffect transition="out" filter="fade">
                                      <p:cBhvr>
                                        <p:cTn id="32" dur="250"/>
                                        <p:tgtEl>
                                          <p:spTgt spid="12"/>
                                        </p:tgtEl>
                                      </p:cBhvr>
                                    </p:animEffect>
                                    <p:set>
                                      <p:cBhvr>
                                        <p:cTn id="33" dur="1" fill="hold">
                                          <p:stCondLst>
                                            <p:cond delay="249"/>
                                          </p:stCondLst>
                                        </p:cTn>
                                        <p:tgtEl>
                                          <p:spTgt spid="12"/>
                                        </p:tgtEl>
                                        <p:attrNameLst>
                                          <p:attrName>style.visibility</p:attrName>
                                        </p:attrNameLst>
                                      </p:cBhvr>
                                      <p:to>
                                        <p:strVal val="hidden"/>
                                      </p:to>
                                    </p:set>
                                  </p:childTnLst>
                                </p:cTn>
                              </p:par>
                              <p:par>
                                <p:cTn id="34" presetID="10" presetClass="entr" presetSubtype="0" fill="hold" nodeType="withEffect">
                                  <p:stCondLst>
                                    <p:cond delay="7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250"/>
                                        <p:tgtEl>
                                          <p:spTgt spid="29"/>
                                        </p:tgtEl>
                                      </p:cBhvr>
                                    </p:animEffect>
                                  </p:childTnLst>
                                </p:cTn>
                              </p:par>
                              <p:par>
                                <p:cTn id="37" presetID="10" presetClass="entr" presetSubtype="0" fill="hold" nodeType="withEffect">
                                  <p:stCondLst>
                                    <p:cond delay="75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50"/>
                                        <p:tgtEl>
                                          <p:spTgt spid="22"/>
                                        </p:tgtEl>
                                      </p:cBhvr>
                                    </p:animEffect>
                                  </p:childTnLst>
                                </p:cTn>
                              </p:par>
                              <p:par>
                                <p:cTn id="40" presetID="10" presetClass="entr" presetSubtype="0" fill="hold" nodeType="withEffect">
                                  <p:stCondLst>
                                    <p:cond delay="75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250"/>
                                        <p:tgtEl>
                                          <p:spTgt spid="35"/>
                                        </p:tgtEl>
                                      </p:cBhvr>
                                    </p:animEffect>
                                  </p:childTnLst>
                                </p:cTn>
                              </p:par>
                            </p:childTnLst>
                          </p:cTn>
                        </p:par>
                        <p:par>
                          <p:cTn id="43" fill="hold">
                            <p:stCondLst>
                              <p:cond delay="2850"/>
                            </p:stCondLst>
                            <p:childTnLst>
                              <p:par>
                                <p:cTn id="44" presetID="10" presetClass="entr" presetSubtype="0" fill="hold" nodeType="afterEffect">
                                  <p:stCondLst>
                                    <p:cond delay="50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250"/>
                                        <p:tgtEl>
                                          <p:spTgt spid="34"/>
                                        </p:tgtEl>
                                      </p:cBhvr>
                                    </p:animEffect>
                                  </p:childTnLst>
                                </p:cTn>
                              </p:par>
                              <p:par>
                                <p:cTn id="47" presetID="10" presetClass="entr" presetSubtype="0" fill="hold" nodeType="withEffect">
                                  <p:stCondLst>
                                    <p:cond delay="50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50"/>
                                        <p:tgtEl>
                                          <p:spTgt spid="28"/>
                                        </p:tgtEl>
                                      </p:cBhvr>
                                    </p:animEffect>
                                  </p:childTnLst>
                                </p:cTn>
                              </p:par>
                            </p:childTnLst>
                          </p:cTn>
                        </p:par>
                        <p:par>
                          <p:cTn id="50" fill="hold">
                            <p:stCondLst>
                              <p:cond delay="3600"/>
                            </p:stCondLst>
                            <p:childTnLst>
                              <p:par>
                                <p:cTn id="51" presetID="1" presetClass="exit" presetSubtype="0" fill="hold" nodeType="after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couple">
            <a:extLst>
              <a:ext uri="{FF2B5EF4-FFF2-40B4-BE49-F238E27FC236}">
                <a16:creationId xmlns:a16="http://schemas.microsoft.com/office/drawing/2014/main" id="{6FE4AF71-0E22-7A47-AE02-26158D44E4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29" name="UP text">
            <a:extLst>
              <a:ext uri="{FF2B5EF4-FFF2-40B4-BE49-F238E27FC236}">
                <a16:creationId xmlns:a16="http://schemas.microsoft.com/office/drawing/2014/main" id="{FAC525BA-D1EE-2843-AED5-1C9779C5D0A5}"/>
              </a:ext>
            </a:extLst>
          </p:cNvPr>
          <p:cNvSpPr txBox="1"/>
          <p:nvPr/>
        </p:nvSpPr>
        <p:spPr>
          <a:xfrm>
            <a:off x="548640" y="2651760"/>
            <a:ext cx="2384917" cy="400110"/>
          </a:xfrm>
          <a:prstGeom prst="rect">
            <a:avLst/>
          </a:prstGeom>
          <a:noFill/>
        </p:spPr>
        <p:txBody>
          <a:bodyPr wrap="square" lIns="0" tIns="0" rIns="0" bIns="0" rtlCol="0">
            <a:spAutoFit/>
          </a:bodyPr>
          <a:lstStyle/>
          <a:p>
            <a:pPr>
              <a:defRPr/>
            </a:pPr>
            <a:r>
              <a:rPr lang="en-US" sz="2600" b="1" dirty="0">
                <a:solidFill>
                  <a:srgbClr val="81BB00"/>
                </a:solidFill>
              </a:rPr>
              <a:t>UP Market</a:t>
            </a:r>
          </a:p>
        </p:txBody>
      </p:sp>
      <p:pic>
        <p:nvPicPr>
          <p:cNvPr id="30" name="UP MARKET">
            <a:extLst>
              <a:ext uri="{FF2B5EF4-FFF2-40B4-BE49-F238E27FC236}">
                <a16:creationId xmlns:a16="http://schemas.microsoft.com/office/drawing/2014/main" id="{821B6CDB-1057-8C41-A162-FED4054158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6" cy="1463039"/>
          </a:xfrm>
          <a:prstGeom prst="rect">
            <a:avLst/>
          </a:prstGeom>
        </p:spPr>
      </p:pic>
      <p:sp>
        <p:nvSpPr>
          <p:cNvPr id="2" name="Slide Number Placeholder 1">
            <a:extLst>
              <a:ext uri="{FF2B5EF4-FFF2-40B4-BE49-F238E27FC236}">
                <a16:creationId xmlns:a16="http://schemas.microsoft.com/office/drawing/2014/main" id="{00DCB3AA-0AD1-FB4B-B5D4-1F5F65679C4C}"/>
              </a:ext>
            </a:extLst>
          </p:cNvPr>
          <p:cNvSpPr>
            <a:spLocks noGrp="1"/>
          </p:cNvSpPr>
          <p:nvPr>
            <p:ph type="sldNum" sz="quarter" idx="4"/>
          </p:nvPr>
        </p:nvSpPr>
        <p:spPr/>
        <p:txBody>
          <a:bodyPr/>
          <a:lstStyle/>
          <a:p>
            <a:fld id="{8DEE4CCE-E124-4EEF-808B-DF88997C2318}" type="slidenum">
              <a:rPr lang="en-US" smtClean="0"/>
              <a:pPr/>
              <a:t>10</a:t>
            </a:fld>
            <a:endParaRPr lang="en-US" dirty="0"/>
          </a:p>
        </p:txBody>
      </p:sp>
      <p:sp>
        <p:nvSpPr>
          <p:cNvPr id="4" name="Text Placeholder 3">
            <a:extLst>
              <a:ext uri="{FF2B5EF4-FFF2-40B4-BE49-F238E27FC236}">
                <a16:creationId xmlns:a16="http://schemas.microsoft.com/office/drawing/2014/main" id="{C434534E-81B5-694E-AEB2-2DE50EEAD7AF}"/>
              </a:ext>
            </a:extLst>
          </p:cNvPr>
          <p:cNvSpPr>
            <a:spLocks noGrp="1"/>
          </p:cNvSpPr>
          <p:nvPr>
            <p:ph type="body" sz="quarter" idx="32"/>
          </p:nvPr>
        </p:nvSpPr>
        <p:spPr/>
        <p:txBody>
          <a:bodyPr/>
          <a:lstStyle/>
          <a:p>
            <a:r>
              <a:rPr lang="en-US" dirty="0"/>
              <a:t>Time-Based Bucket Strategy</a:t>
            </a:r>
          </a:p>
        </p:txBody>
      </p:sp>
      <p:pic>
        <p:nvPicPr>
          <p:cNvPr id="6" name="L water GREEN" descr="Icon&#10;&#10;Description automatically generated">
            <a:extLst>
              <a:ext uri="{FF2B5EF4-FFF2-40B4-BE49-F238E27FC236}">
                <a16:creationId xmlns:a16="http://schemas.microsoft.com/office/drawing/2014/main" id="{F3318166-9550-4643-85FC-59779537E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8" name="L water BLUE" descr="Icon&#10;&#10;Description automatically generated">
            <a:extLst>
              <a:ext uri="{FF2B5EF4-FFF2-40B4-BE49-F238E27FC236}">
                <a16:creationId xmlns:a16="http://schemas.microsoft.com/office/drawing/2014/main" id="{8D50E73C-5575-F645-B945-2B181ED6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57600"/>
            <a:ext cx="2103120" cy="1530842"/>
          </a:xfrm>
          <a:prstGeom prst="rect">
            <a:avLst/>
          </a:prstGeom>
        </p:spPr>
      </p:pic>
      <p:pic>
        <p:nvPicPr>
          <p:cNvPr id="14" name="L water bottom" descr="A picture containing shape&#10;&#10;Description automatically generated">
            <a:extLst>
              <a:ext uri="{FF2B5EF4-FFF2-40B4-BE49-F238E27FC236}">
                <a16:creationId xmlns:a16="http://schemas.microsoft.com/office/drawing/2014/main" id="{3BE82923-0E92-9143-AA1B-9CEBC09E5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3946564"/>
            <a:ext cx="1920240" cy="1024128"/>
          </a:xfrm>
          <a:prstGeom prst="rect">
            <a:avLst/>
          </a:prstGeom>
        </p:spPr>
      </p:pic>
      <p:pic>
        <p:nvPicPr>
          <p:cNvPr id="25" name="L water BLUE top" descr="Icon&#10;&#10;Description automatically generated">
            <a:extLst>
              <a:ext uri="{FF2B5EF4-FFF2-40B4-BE49-F238E27FC236}">
                <a16:creationId xmlns:a16="http://schemas.microsoft.com/office/drawing/2014/main" id="{3F9BAB2D-6137-8C43-A197-67E9A6C4B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255264"/>
            <a:ext cx="2103120" cy="1530842"/>
          </a:xfrm>
          <a:prstGeom prst="rect">
            <a:avLst/>
          </a:prstGeom>
        </p:spPr>
      </p:pic>
      <p:sp>
        <p:nvSpPr>
          <p:cNvPr id="26" name="L ripple">
            <a:extLst>
              <a:ext uri="{FF2B5EF4-FFF2-40B4-BE49-F238E27FC236}">
                <a16:creationId xmlns:a16="http://schemas.microsoft.com/office/drawing/2014/main" id="{6F3567A4-6810-A442-9941-0767585A38D6}"/>
              </a:ext>
            </a:extLst>
          </p:cNvPr>
          <p:cNvSpPr/>
          <p:nvPr/>
        </p:nvSpPr>
        <p:spPr>
          <a:xfrm>
            <a:off x="8765603" y="3314471"/>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4" name="M water GREEN" descr="Icon&#10;&#10;Description automatically generated">
            <a:extLst>
              <a:ext uri="{FF2B5EF4-FFF2-40B4-BE49-F238E27FC236}">
                <a16:creationId xmlns:a16="http://schemas.microsoft.com/office/drawing/2014/main" id="{78F58E75-C788-6940-A88D-AFCA76093C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760" y="3922776"/>
            <a:ext cx="1554480" cy="1131494"/>
          </a:xfrm>
          <a:prstGeom prst="rect">
            <a:avLst/>
          </a:prstGeom>
        </p:spPr>
      </p:pic>
      <p:pic>
        <p:nvPicPr>
          <p:cNvPr id="35" name="M water BLUE" descr="Icon&#10;&#10;Description automatically generated">
            <a:extLst>
              <a:ext uri="{FF2B5EF4-FFF2-40B4-BE49-F238E27FC236}">
                <a16:creationId xmlns:a16="http://schemas.microsoft.com/office/drawing/2014/main" id="{67603967-2CE7-0E4E-9AA3-1CE040BBD2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923527"/>
            <a:ext cx="1554480" cy="1131494"/>
          </a:xfrm>
          <a:prstGeom prst="rect">
            <a:avLst/>
          </a:prstGeom>
        </p:spPr>
      </p:pic>
      <p:pic>
        <p:nvPicPr>
          <p:cNvPr id="36" name="M water bottom" descr="A picture containing shape&#10;&#10;Description automatically generated">
            <a:extLst>
              <a:ext uri="{FF2B5EF4-FFF2-40B4-BE49-F238E27FC236}">
                <a16:creationId xmlns:a16="http://schemas.microsoft.com/office/drawing/2014/main" id="{48E4E91A-805A-2044-BA14-7FD22EDE9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6480" y="4157578"/>
            <a:ext cx="1463040" cy="780288"/>
          </a:xfrm>
          <a:prstGeom prst="rect">
            <a:avLst/>
          </a:prstGeom>
        </p:spPr>
      </p:pic>
      <p:pic>
        <p:nvPicPr>
          <p:cNvPr id="37" name="M water BLUE top" descr="Icon&#10;&#10;Description automatically generated">
            <a:extLst>
              <a:ext uri="{FF2B5EF4-FFF2-40B4-BE49-F238E27FC236}">
                <a16:creationId xmlns:a16="http://schemas.microsoft.com/office/drawing/2014/main" id="{C607C3D6-CF82-BA43-B359-FF82C6E699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760" y="3660235"/>
            <a:ext cx="1554480" cy="1131494"/>
          </a:xfrm>
          <a:prstGeom prst="rect">
            <a:avLst/>
          </a:prstGeom>
        </p:spPr>
      </p:pic>
      <p:sp>
        <p:nvSpPr>
          <p:cNvPr id="38" name="M ripple">
            <a:extLst>
              <a:ext uri="{FF2B5EF4-FFF2-40B4-BE49-F238E27FC236}">
                <a16:creationId xmlns:a16="http://schemas.microsoft.com/office/drawing/2014/main" id="{1E38A928-22B1-954D-B7F3-BFEB61921B4F}"/>
              </a:ext>
            </a:extLst>
          </p:cNvPr>
          <p:cNvSpPr>
            <a:spLocks/>
          </p:cNvSpPr>
          <p:nvPr/>
        </p:nvSpPr>
        <p:spPr>
          <a:xfrm>
            <a:off x="6126480" y="3689607"/>
            <a:ext cx="1463040" cy="3657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M glass KO">
            <a:extLst>
              <a:ext uri="{FF2B5EF4-FFF2-40B4-BE49-F238E27FC236}">
                <a16:creationId xmlns:a16="http://schemas.microsoft.com/office/drawing/2014/main" id="{0D1AF0F6-7F0C-B147-82AF-1D5EE62F116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89320" y="3247094"/>
            <a:ext cx="1737360" cy="2055169"/>
          </a:xfrm>
          <a:prstGeom prst="rect">
            <a:avLst/>
          </a:prstGeom>
        </p:spPr>
      </p:pic>
      <p:pic>
        <p:nvPicPr>
          <p:cNvPr id="40" name="M glass">
            <a:extLst>
              <a:ext uri="{FF2B5EF4-FFF2-40B4-BE49-F238E27FC236}">
                <a16:creationId xmlns:a16="http://schemas.microsoft.com/office/drawing/2014/main" id="{DCBAB5AD-9AD5-9B4B-9674-F6B8AF4D94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pic>
        <p:nvPicPr>
          <p:cNvPr id="5" name="S water" descr="Icon&#10;&#10;Description automatically generated">
            <a:extLst>
              <a:ext uri="{FF2B5EF4-FFF2-40B4-BE49-F238E27FC236}">
                <a16:creationId xmlns:a16="http://schemas.microsoft.com/office/drawing/2014/main" id="{724A1E55-DAE6-8C49-8D17-B621E9F6098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3" name="glass S">
            <a:extLst>
              <a:ext uri="{FF2B5EF4-FFF2-40B4-BE49-F238E27FC236}">
                <a16:creationId xmlns:a16="http://schemas.microsoft.com/office/drawing/2014/main" id="{1196971A-8C19-664C-BDB9-CF400A9E4A8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4" name="glass S tilt">
            <a:extLst>
              <a:ext uri="{FF2B5EF4-FFF2-40B4-BE49-F238E27FC236}">
                <a16:creationId xmlns:a16="http://schemas.microsoft.com/office/drawing/2014/main" id="{1229D446-A799-9C45-8553-C177E43294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27" name="bill 4">
            <a:extLst>
              <a:ext uri="{FF2B5EF4-FFF2-40B4-BE49-F238E27FC236}">
                <a16:creationId xmlns:a16="http://schemas.microsoft.com/office/drawing/2014/main" id="{8709939F-DBF0-0642-BE07-570BD029E2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95C73038-D75B-F94C-BAC5-3E5356D153F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1D4E92FF-A940-6F47-9EBC-7896E4B29FF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31FF515E-F7B0-B94A-9E61-A000B828F0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sp>
        <p:nvSpPr>
          <p:cNvPr id="3" name="Rectangle M">
            <a:extLst>
              <a:ext uri="{FF2B5EF4-FFF2-40B4-BE49-F238E27FC236}">
                <a16:creationId xmlns:a16="http://schemas.microsoft.com/office/drawing/2014/main" id="{144FA6D5-939C-B04F-BC23-4E7789A3ACDC}"/>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M glass low" descr="Chart, funnel chart&#10;&#10;Description automatically generated">
            <a:extLst>
              <a:ext uri="{FF2B5EF4-FFF2-40B4-BE49-F238E27FC236}">
                <a16:creationId xmlns:a16="http://schemas.microsoft.com/office/drawing/2014/main" id="{4D7568A5-9A1A-0148-AE8E-5808D91FAA5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pic>
        <p:nvPicPr>
          <p:cNvPr id="56" name="M glass reg" descr="A picture containing icon&#10;&#10;Description automatically generated">
            <a:extLst>
              <a:ext uri="{FF2B5EF4-FFF2-40B4-BE49-F238E27FC236}">
                <a16:creationId xmlns:a16="http://schemas.microsoft.com/office/drawing/2014/main" id="{BD9BD13F-2E27-3D46-BAA0-020CA73E448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grpSp>
        <p:nvGrpSpPr>
          <p:cNvPr id="41" name="Group 40">
            <a:extLst>
              <a:ext uri="{FF2B5EF4-FFF2-40B4-BE49-F238E27FC236}">
                <a16:creationId xmlns:a16="http://schemas.microsoft.com/office/drawing/2014/main" id="{865A118C-67FB-F740-A4BB-80ACDA8BFB4D}"/>
              </a:ext>
            </a:extLst>
          </p:cNvPr>
          <p:cNvGrpSpPr/>
          <p:nvPr/>
        </p:nvGrpSpPr>
        <p:grpSpPr>
          <a:xfrm>
            <a:off x="4559395" y="2169312"/>
            <a:ext cx="2262968" cy="2103120"/>
            <a:chOff x="4559395" y="2169312"/>
            <a:chExt cx="2262968" cy="2103120"/>
          </a:xfrm>
        </p:grpSpPr>
        <p:pic>
          <p:nvPicPr>
            <p:cNvPr id="42" name="water pouring">
              <a:extLst>
                <a:ext uri="{FF2B5EF4-FFF2-40B4-BE49-F238E27FC236}">
                  <a16:creationId xmlns:a16="http://schemas.microsoft.com/office/drawing/2014/main" id="{09519C51-2BC8-2444-A730-5B9216CD55C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3" name="glass M tilt">
              <a:extLst>
                <a:ext uri="{FF2B5EF4-FFF2-40B4-BE49-F238E27FC236}">
                  <a16:creationId xmlns:a16="http://schemas.microsoft.com/office/drawing/2014/main" id="{0EB7844E-C823-664B-8835-F1BBEFF6390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sp>
        <p:nvSpPr>
          <p:cNvPr id="57" name="Rectangle L">
            <a:extLst>
              <a:ext uri="{FF2B5EF4-FFF2-40B4-BE49-F238E27FC236}">
                <a16:creationId xmlns:a16="http://schemas.microsoft.com/office/drawing/2014/main" id="{2C132F4F-2B57-FA44-A7A5-D2EDF4F8205D}"/>
              </a:ext>
            </a:extLst>
          </p:cNvPr>
          <p:cNvSpPr/>
          <p:nvPr/>
        </p:nvSpPr>
        <p:spPr>
          <a:xfrm>
            <a:off x="8358310" y="2532967"/>
            <a:ext cx="2604270" cy="247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Chart, funnel chart&#10;&#10;Description automatically generated">
            <a:extLst>
              <a:ext uri="{FF2B5EF4-FFF2-40B4-BE49-F238E27FC236}">
                <a16:creationId xmlns:a16="http://schemas.microsoft.com/office/drawing/2014/main" id="{892E7597-A16A-7542-BD0D-C7F384AC980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88172" y="2655127"/>
            <a:ext cx="2374900" cy="2768600"/>
          </a:xfrm>
          <a:prstGeom prst="rect">
            <a:avLst/>
          </a:prstGeom>
        </p:spPr>
      </p:pic>
      <p:grpSp>
        <p:nvGrpSpPr>
          <p:cNvPr id="53" name="Group 52">
            <a:extLst>
              <a:ext uri="{FF2B5EF4-FFF2-40B4-BE49-F238E27FC236}">
                <a16:creationId xmlns:a16="http://schemas.microsoft.com/office/drawing/2014/main" id="{9BF582CC-A540-7F4C-87E5-E5652843DEC1}"/>
              </a:ext>
            </a:extLst>
          </p:cNvPr>
          <p:cNvGrpSpPr/>
          <p:nvPr/>
        </p:nvGrpSpPr>
        <p:grpSpPr>
          <a:xfrm>
            <a:off x="6675482" y="744131"/>
            <a:ext cx="3001631" cy="2743200"/>
            <a:chOff x="6482629" y="213759"/>
            <a:chExt cx="3001631" cy="2743200"/>
          </a:xfrm>
        </p:grpSpPr>
        <p:pic>
          <p:nvPicPr>
            <p:cNvPr id="54" name="water pouring L">
              <a:extLst>
                <a:ext uri="{FF2B5EF4-FFF2-40B4-BE49-F238E27FC236}">
                  <a16:creationId xmlns:a16="http://schemas.microsoft.com/office/drawing/2014/main" id="{71C7509D-E833-2245-A743-92537821EEE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82629" y="1327913"/>
              <a:ext cx="2926080" cy="1517221"/>
            </a:xfrm>
            <a:prstGeom prst="rect">
              <a:avLst/>
            </a:prstGeom>
          </p:spPr>
        </p:pic>
        <p:pic>
          <p:nvPicPr>
            <p:cNvPr id="55" name="glass L tilt">
              <a:extLst>
                <a:ext uri="{FF2B5EF4-FFF2-40B4-BE49-F238E27FC236}">
                  <a16:creationId xmlns:a16="http://schemas.microsoft.com/office/drawing/2014/main" id="{7E984871-201F-7044-BE27-A0FD059E911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41060" y="213759"/>
              <a:ext cx="2743200" cy="2743200"/>
            </a:xfrm>
            <a:prstGeom prst="rect">
              <a:avLst/>
            </a:prstGeom>
          </p:spPr>
        </p:pic>
      </p:grpSp>
      <p:sp>
        <p:nvSpPr>
          <p:cNvPr id="15" name="TextBox 14">
            <a:extLst>
              <a:ext uri="{FF2B5EF4-FFF2-40B4-BE49-F238E27FC236}">
                <a16:creationId xmlns:a16="http://schemas.microsoft.com/office/drawing/2014/main" id="{9EB8CBCF-2555-404E-8C24-8F3895AA81F3}"/>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6" name="TextBox 15">
            <a:extLst>
              <a:ext uri="{FF2B5EF4-FFF2-40B4-BE49-F238E27FC236}">
                <a16:creationId xmlns:a16="http://schemas.microsoft.com/office/drawing/2014/main" id="{9A473F4F-A576-6D42-9820-5D609BBAD1A4}"/>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17" name="TextBox 16">
            <a:extLst>
              <a:ext uri="{FF2B5EF4-FFF2-40B4-BE49-F238E27FC236}">
                <a16:creationId xmlns:a16="http://schemas.microsoft.com/office/drawing/2014/main" id="{6131865A-F49A-A54B-ADB9-8AEDC5512C11}"/>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Tree>
    <p:extLst>
      <p:ext uri="{BB962C8B-B14F-4D97-AF65-F5344CB8AC3E}">
        <p14:creationId xmlns:p14="http://schemas.microsoft.com/office/powerpoint/2010/main" val="876110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50"/>
                                        <p:tgtEl>
                                          <p:spTgt spid="35"/>
                                        </p:tgtEl>
                                      </p:cBhvr>
                                    </p:animEffect>
                                    <p:set>
                                      <p:cBhvr>
                                        <p:cTn id="10" dur="1" fill="hold">
                                          <p:stCondLst>
                                            <p:cond delay="249"/>
                                          </p:stCondLst>
                                        </p:cTn>
                                        <p:tgtEl>
                                          <p:spTgt spid="35"/>
                                        </p:tgtEl>
                                        <p:attrNameLst>
                                          <p:attrName>style.visibility</p:attrName>
                                        </p:attrNameLst>
                                      </p:cBhvr>
                                      <p:to>
                                        <p:strVal val="hidden"/>
                                      </p:to>
                                    </p:set>
                                  </p:childTnLst>
                                </p:cTn>
                              </p:par>
                            </p:childTnLst>
                          </p:cTn>
                        </p:par>
                        <p:par>
                          <p:cTn id="11" fill="hold">
                            <p:stCondLst>
                              <p:cond delay="750"/>
                            </p:stCondLst>
                            <p:childTnLst>
                              <p:par>
                                <p:cTn id="12" presetID="42" presetClass="path" presetSubtype="0" accel="50000" decel="50000" fill="hold" nodeType="afterEffect">
                                  <p:stCondLst>
                                    <p:cond delay="500"/>
                                  </p:stCondLst>
                                  <p:childTnLst>
                                    <p:animMotion origin="layout" path="M 3.72493E-6 2.59259E-6 L -0.00052 -0.05764 " pathEditMode="relative" rAng="0" ptsTypes="AA">
                                      <p:cBhvr>
                                        <p:cTn id="13" dur="500" fill="hold"/>
                                        <p:tgtEl>
                                          <p:spTgt spid="6"/>
                                        </p:tgtEl>
                                        <p:attrNameLst>
                                          <p:attrName>ppt_x</p:attrName>
                                          <p:attrName>ppt_y</p:attrName>
                                        </p:attrNameLst>
                                      </p:cBhvr>
                                      <p:rCtr x="-26" y="-2894"/>
                                    </p:animMotion>
                                  </p:childTnLst>
                                </p:cTn>
                              </p:par>
                              <p:par>
                                <p:cTn id="14" presetID="42" presetClass="path" presetSubtype="0" accel="50000" decel="50000" fill="hold" nodeType="withEffect">
                                  <p:stCondLst>
                                    <p:cond delay="500"/>
                                  </p:stCondLst>
                                  <p:childTnLst>
                                    <p:animMotion origin="layout" path="M 3.47747E-6 1.85185E-6 L -0.00013 -0.03773 " pathEditMode="relative" rAng="0" ptsTypes="AA">
                                      <p:cBhvr>
                                        <p:cTn id="15" dur="500" fill="hold"/>
                                        <p:tgtEl>
                                          <p:spTgt spid="34"/>
                                        </p:tgtEl>
                                        <p:attrNameLst>
                                          <p:attrName>ppt_x</p:attrName>
                                          <p:attrName>ppt_y</p:attrName>
                                        </p:attrNameLst>
                                      </p:cBhvr>
                                      <p:rCtr x="-13" y="-1898"/>
                                    </p:animMotion>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38"/>
                                        </p:tgtEl>
                                      </p:cBhvr>
                                      <p:by x="0" y="0"/>
                                    </p:animScale>
                                  </p:childTnLst>
                                </p:cTn>
                              </p:par>
                            </p:childTnLst>
                          </p:cTn>
                        </p:par>
                        <p:par>
                          <p:cTn id="27" fill="hold">
                            <p:stCondLst>
                              <p:cond delay="22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25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250"/>
                                        <p:tgtEl>
                                          <p:spTgt spid="24"/>
                                        </p:tgtEl>
                                      </p:cBhvr>
                                    </p:animEffect>
                                  </p:childTnLst>
                                </p:cTn>
                              </p:par>
                              <p:par>
                                <p:cTn id="39" presetID="10" presetClass="exit" presetSubtype="0" fill="hold" nodeType="withEffect">
                                  <p:stCondLst>
                                    <p:cond delay="0"/>
                                  </p:stCondLst>
                                  <p:childTnLst>
                                    <p:animEffect transition="out" filter="fade">
                                      <p:cBhvr>
                                        <p:cTn id="40" dur="250"/>
                                        <p:tgtEl>
                                          <p:spTgt spid="23"/>
                                        </p:tgtEl>
                                      </p:cBhvr>
                                    </p:animEffect>
                                    <p:set>
                                      <p:cBhvr>
                                        <p:cTn id="41" dur="1" fill="hold">
                                          <p:stCondLst>
                                            <p:cond delay="249"/>
                                          </p:stCondLst>
                                        </p:cTn>
                                        <p:tgtEl>
                                          <p:spTgt spid="23"/>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5"/>
                                        </p:tgtEl>
                                      </p:cBhvr>
                                    </p:animEffect>
                                    <p:set>
                                      <p:cBhvr>
                                        <p:cTn id="44" dur="1" fill="hold">
                                          <p:stCondLst>
                                            <p:cond delay="249"/>
                                          </p:stCondLst>
                                        </p:cTn>
                                        <p:tgtEl>
                                          <p:spTgt spid="5"/>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4"/>
                                        </p:tgtEl>
                                      </p:cBhvr>
                                    </p:animEffect>
                                    <p:set>
                                      <p:cBhvr>
                                        <p:cTn id="47" dur="1" fill="hold">
                                          <p:stCondLst>
                                            <p:cond delay="249"/>
                                          </p:stCondLst>
                                        </p:cTn>
                                        <p:tgtEl>
                                          <p:spTgt spid="24"/>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250"/>
                                        <p:tgtEl>
                                          <p:spTgt spid="27"/>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27"/>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25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250"/>
                                        <p:tgtEl>
                                          <p:spTgt spid="41"/>
                                        </p:tgtEl>
                                      </p:cBhvr>
                                    </p:animEffect>
                                  </p:childTnLst>
                                </p:cTn>
                              </p:par>
                              <p:par>
                                <p:cTn id="77" presetID="10"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250"/>
                                        <p:tgtEl>
                                          <p:spTgt spid="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250"/>
                                        <p:tgtEl>
                                          <p:spTgt spid="3"/>
                                        </p:tgtEl>
                                      </p:cBhvr>
                                    </p:animEffect>
                                  </p:childTnLst>
                                </p:cTn>
                              </p:par>
                            </p:childTnLst>
                          </p:cTn>
                        </p:par>
                        <p:par>
                          <p:cTn id="83" fill="hold">
                            <p:stCondLst>
                              <p:cond delay="250"/>
                            </p:stCondLst>
                            <p:childTnLst>
                              <p:par>
                                <p:cTn id="84" presetID="10" presetClass="exit" presetSubtype="0" fill="hold" nodeType="afterEffect">
                                  <p:stCondLst>
                                    <p:cond delay="250"/>
                                  </p:stCondLst>
                                  <p:childTnLst>
                                    <p:animEffect transition="out" filter="fade">
                                      <p:cBhvr>
                                        <p:cTn id="85" dur="250"/>
                                        <p:tgtEl>
                                          <p:spTgt spid="41"/>
                                        </p:tgtEl>
                                      </p:cBhvr>
                                    </p:animEffect>
                                    <p:set>
                                      <p:cBhvr>
                                        <p:cTn id="86" dur="1" fill="hold">
                                          <p:stCondLst>
                                            <p:cond delay="249"/>
                                          </p:stCondLst>
                                        </p:cTn>
                                        <p:tgtEl>
                                          <p:spTgt spid="41"/>
                                        </p:tgtEl>
                                        <p:attrNameLst>
                                          <p:attrName>style.visibility</p:attrName>
                                        </p:attrNameLst>
                                      </p:cBhvr>
                                      <p:to>
                                        <p:strVal val="hidden"/>
                                      </p:to>
                                    </p:set>
                                  </p:childTnLst>
                                </p:cTn>
                              </p:par>
                              <p:par>
                                <p:cTn id="87" presetID="10" presetClass="entr" presetSubtype="0" fill="hold" nodeType="withEffect">
                                  <p:stCondLst>
                                    <p:cond delay="25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25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250"/>
                                        <p:tgtEl>
                                          <p:spTgt spid="53"/>
                                        </p:tgtEl>
                                      </p:cBhvr>
                                    </p:animEffect>
                                  </p:childTnLst>
                                </p:cTn>
                              </p:par>
                              <p:par>
                                <p:cTn id="95" presetID="10"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250"/>
                                        <p:tgtEl>
                                          <p:spTgt spid="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250"/>
                                        <p:tgtEl>
                                          <p:spTgt spid="57"/>
                                        </p:tgtEl>
                                      </p:cBhvr>
                                    </p:animEffect>
                                  </p:childTnLst>
                                </p:cTn>
                              </p:par>
                            </p:childTnLst>
                          </p:cTn>
                        </p:par>
                        <p:par>
                          <p:cTn id="101" fill="hold">
                            <p:stCondLst>
                              <p:cond delay="250"/>
                            </p:stCondLst>
                            <p:childTnLst>
                              <p:par>
                                <p:cTn id="102" presetID="10" presetClass="exit" presetSubtype="0" fill="hold" nodeType="afterEffect">
                                  <p:stCondLst>
                                    <p:cond delay="250"/>
                                  </p:stCondLst>
                                  <p:childTnLst>
                                    <p:animEffect transition="out" filter="fade">
                                      <p:cBhvr>
                                        <p:cTn id="103" dur="250"/>
                                        <p:tgtEl>
                                          <p:spTgt spid="53"/>
                                        </p:tgtEl>
                                      </p:cBhvr>
                                    </p:animEffect>
                                    <p:set>
                                      <p:cBhvr>
                                        <p:cTn id="104" dur="1" fill="hold">
                                          <p:stCondLst>
                                            <p:cond delay="249"/>
                                          </p:stCondLst>
                                        </p:cTn>
                                        <p:tgtEl>
                                          <p:spTgt spid="53"/>
                                        </p:tgtEl>
                                        <p:attrNameLst>
                                          <p:attrName>style.visibility</p:attrName>
                                        </p:attrNameLst>
                                      </p:cBhvr>
                                      <p:to>
                                        <p:strVal val="hidden"/>
                                      </p:to>
                                    </p:set>
                                  </p:childTnLst>
                                </p:cTn>
                              </p:par>
                              <p:par>
                                <p:cTn id="105" presetID="10" presetClass="entr" presetSubtype="0" fill="hold" nodeType="withEffect">
                                  <p:stCondLst>
                                    <p:cond delay="25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8" grpId="0" animBg="1"/>
      <p:bldP spid="38" grpId="1" animBg="1"/>
      <p:bldP spid="3"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E980EE-D1C4-074F-B805-2AD56B188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16" name="TextBox 15">
            <a:extLst>
              <a:ext uri="{FF2B5EF4-FFF2-40B4-BE49-F238E27FC236}">
                <a16:creationId xmlns:a16="http://schemas.microsoft.com/office/drawing/2014/main" id="{CDE6BAE3-D17F-F948-8C82-2D1DDFC015CD}"/>
              </a:ext>
            </a:extLst>
          </p:cNvPr>
          <p:cNvSpPr txBox="1"/>
          <p:nvPr/>
        </p:nvSpPr>
        <p:spPr>
          <a:xfrm>
            <a:off x="548640" y="2651760"/>
            <a:ext cx="2384917" cy="400110"/>
          </a:xfrm>
          <a:prstGeom prst="rect">
            <a:avLst/>
          </a:prstGeom>
          <a:noFill/>
        </p:spPr>
        <p:txBody>
          <a:bodyPr wrap="square" lIns="0" tIns="0" rIns="0" bIns="0" rtlCol="0">
            <a:spAutoFit/>
          </a:bodyPr>
          <a:lstStyle/>
          <a:p>
            <a:pPr>
              <a:defRPr/>
            </a:pPr>
            <a:r>
              <a:rPr lang="en-US" sz="2600" b="1" dirty="0">
                <a:solidFill>
                  <a:srgbClr val="CB0000"/>
                </a:solidFill>
              </a:rPr>
              <a:t>DOWN Market</a:t>
            </a:r>
          </a:p>
        </p:txBody>
      </p:sp>
      <p:pic>
        <p:nvPicPr>
          <p:cNvPr id="17" name="Picture 16">
            <a:extLst>
              <a:ext uri="{FF2B5EF4-FFF2-40B4-BE49-F238E27FC236}">
                <a16:creationId xmlns:a16="http://schemas.microsoft.com/office/drawing/2014/main" id="{5E2402BD-CA7E-E04C-91D0-4BED24E91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5" cy="1463039"/>
          </a:xfrm>
          <a:prstGeom prst="rect">
            <a:avLst/>
          </a:prstGeom>
        </p:spPr>
      </p:pic>
      <p:sp>
        <p:nvSpPr>
          <p:cNvPr id="2" name="Slide Number Placeholder 1">
            <a:extLst>
              <a:ext uri="{FF2B5EF4-FFF2-40B4-BE49-F238E27FC236}">
                <a16:creationId xmlns:a16="http://schemas.microsoft.com/office/drawing/2014/main" id="{00DCB3AA-0AD1-FB4B-B5D4-1F5F65679C4C}"/>
              </a:ext>
            </a:extLst>
          </p:cNvPr>
          <p:cNvSpPr>
            <a:spLocks noGrp="1"/>
          </p:cNvSpPr>
          <p:nvPr>
            <p:ph type="sldNum" sz="quarter" idx="4"/>
          </p:nvPr>
        </p:nvSpPr>
        <p:spPr/>
        <p:txBody>
          <a:bodyPr/>
          <a:lstStyle/>
          <a:p>
            <a:fld id="{8DEE4CCE-E124-4EEF-808B-DF88997C2318}" type="slidenum">
              <a:rPr lang="en-US" smtClean="0"/>
              <a:pPr/>
              <a:t>11</a:t>
            </a:fld>
            <a:endParaRPr lang="en-US" dirty="0"/>
          </a:p>
        </p:txBody>
      </p:sp>
      <p:sp>
        <p:nvSpPr>
          <p:cNvPr id="4" name="Text Placeholder 3">
            <a:extLst>
              <a:ext uri="{FF2B5EF4-FFF2-40B4-BE49-F238E27FC236}">
                <a16:creationId xmlns:a16="http://schemas.microsoft.com/office/drawing/2014/main" id="{C434534E-81B5-694E-AEB2-2DE50EEAD7AF}"/>
              </a:ext>
            </a:extLst>
          </p:cNvPr>
          <p:cNvSpPr>
            <a:spLocks noGrp="1"/>
          </p:cNvSpPr>
          <p:nvPr>
            <p:ph type="body" sz="quarter" idx="32"/>
          </p:nvPr>
        </p:nvSpPr>
        <p:spPr/>
        <p:txBody>
          <a:bodyPr/>
          <a:lstStyle/>
          <a:p>
            <a:r>
              <a:rPr lang="en-US" dirty="0"/>
              <a:t>Time-Based Bucket Strategy</a:t>
            </a:r>
          </a:p>
        </p:txBody>
      </p:sp>
      <p:pic>
        <p:nvPicPr>
          <p:cNvPr id="10" name="L water RED" descr="A picture containing icon&#10;&#10;Description automatically generated">
            <a:extLst>
              <a:ext uri="{FF2B5EF4-FFF2-40B4-BE49-F238E27FC236}">
                <a16:creationId xmlns:a16="http://schemas.microsoft.com/office/drawing/2014/main" id="{910FB0D8-B1FC-2D45-929D-8F5874821B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611880"/>
            <a:ext cx="2103120" cy="1530842"/>
          </a:xfrm>
          <a:prstGeom prst="rect">
            <a:avLst/>
          </a:prstGeom>
        </p:spPr>
      </p:pic>
      <p:pic>
        <p:nvPicPr>
          <p:cNvPr id="8" name="L water BLUE" descr="Icon&#10;&#10;Description automatically generated">
            <a:extLst>
              <a:ext uri="{FF2B5EF4-FFF2-40B4-BE49-F238E27FC236}">
                <a16:creationId xmlns:a16="http://schemas.microsoft.com/office/drawing/2014/main" id="{8D50E73C-5575-F645-B945-2B181ED6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611880"/>
            <a:ext cx="2103120" cy="1530842"/>
          </a:xfrm>
          <a:prstGeom prst="rect">
            <a:avLst/>
          </a:prstGeom>
        </p:spPr>
      </p:pic>
      <p:pic>
        <p:nvPicPr>
          <p:cNvPr id="14" name="L water bottom" descr="A picture containing shape&#10;&#10;Description automatically generated">
            <a:extLst>
              <a:ext uri="{FF2B5EF4-FFF2-40B4-BE49-F238E27FC236}">
                <a16:creationId xmlns:a16="http://schemas.microsoft.com/office/drawing/2014/main" id="{3BE82923-0E92-9143-AA1B-9CEBC09E5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4202596"/>
            <a:ext cx="1920240" cy="1024128"/>
          </a:xfrm>
          <a:prstGeom prst="rect">
            <a:avLst/>
          </a:prstGeom>
        </p:spPr>
      </p:pic>
      <p:pic>
        <p:nvPicPr>
          <p:cNvPr id="25" name="L water BLUE top" descr="Icon&#10;&#10;Description automatically generated">
            <a:extLst>
              <a:ext uri="{FF2B5EF4-FFF2-40B4-BE49-F238E27FC236}">
                <a16:creationId xmlns:a16="http://schemas.microsoft.com/office/drawing/2014/main" id="{3F9BAB2D-6137-8C43-A197-67E9A6C4B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880918"/>
            <a:ext cx="2103120" cy="1530842"/>
          </a:xfrm>
          <a:prstGeom prst="rect">
            <a:avLst/>
          </a:prstGeom>
        </p:spPr>
      </p:pic>
      <p:sp>
        <p:nvSpPr>
          <p:cNvPr id="26" name="L ripple">
            <a:extLst>
              <a:ext uri="{FF2B5EF4-FFF2-40B4-BE49-F238E27FC236}">
                <a16:creationId xmlns:a16="http://schemas.microsoft.com/office/drawing/2014/main" id="{6F3567A4-6810-A442-9941-0767585A38D6}"/>
              </a:ext>
            </a:extLst>
          </p:cNvPr>
          <p:cNvSpPr/>
          <p:nvPr/>
        </p:nvSpPr>
        <p:spPr>
          <a:xfrm>
            <a:off x="8765445" y="3932100"/>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1352"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9" name="S water" descr="Icon&#10;&#10;Description automatically generated">
            <a:extLst>
              <a:ext uri="{FF2B5EF4-FFF2-40B4-BE49-F238E27FC236}">
                <a16:creationId xmlns:a16="http://schemas.microsoft.com/office/drawing/2014/main" id="{A003586F-5457-924F-B092-43DC2AA0D76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8" name="glass S">
            <a:extLst>
              <a:ext uri="{FF2B5EF4-FFF2-40B4-BE49-F238E27FC236}">
                <a16:creationId xmlns:a16="http://schemas.microsoft.com/office/drawing/2014/main" id="{E53EBAE4-EE9B-FF41-B22C-C83EA093BE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9" name="glass S tilt">
            <a:extLst>
              <a:ext uri="{FF2B5EF4-FFF2-40B4-BE49-F238E27FC236}">
                <a16:creationId xmlns:a16="http://schemas.microsoft.com/office/drawing/2014/main" id="{E3853088-F2EE-7349-B7FE-5C8CEDF78A0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30" name="bill 4">
            <a:extLst>
              <a:ext uri="{FF2B5EF4-FFF2-40B4-BE49-F238E27FC236}">
                <a16:creationId xmlns:a16="http://schemas.microsoft.com/office/drawing/2014/main" id="{DACC682B-FCDB-1B4B-83E1-FE2B86801B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E0CF6371-D301-9942-A693-8EBEBD6730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D27062B6-DBE1-724B-B234-59D15C7463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77581DB0-6D10-3943-93DF-549C891BD13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pic>
        <p:nvPicPr>
          <p:cNvPr id="35" name="Sign">
            <a:extLst>
              <a:ext uri="{FF2B5EF4-FFF2-40B4-BE49-F238E27FC236}">
                <a16:creationId xmlns:a16="http://schemas.microsoft.com/office/drawing/2014/main" id="{27290B60-EA06-D44F-A749-19236A9DF0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49401" y="2463670"/>
            <a:ext cx="2194560" cy="2194560"/>
          </a:xfrm>
          <a:prstGeom prst="rect">
            <a:avLst/>
          </a:prstGeom>
        </p:spPr>
      </p:pic>
      <p:grpSp>
        <p:nvGrpSpPr>
          <p:cNvPr id="36" name="Group 35">
            <a:extLst>
              <a:ext uri="{FF2B5EF4-FFF2-40B4-BE49-F238E27FC236}">
                <a16:creationId xmlns:a16="http://schemas.microsoft.com/office/drawing/2014/main" id="{D90C28F4-FD3F-694A-ABD0-49CC47D0E2B4}"/>
              </a:ext>
            </a:extLst>
          </p:cNvPr>
          <p:cNvGrpSpPr/>
          <p:nvPr/>
        </p:nvGrpSpPr>
        <p:grpSpPr>
          <a:xfrm>
            <a:off x="8807166" y="3175798"/>
            <a:ext cx="1719525" cy="1102637"/>
            <a:chOff x="2330855" y="2377440"/>
            <a:chExt cx="1719525" cy="1102637"/>
          </a:xfrm>
        </p:grpSpPr>
        <p:sp>
          <p:nvSpPr>
            <p:cNvPr id="37" name="TextBox 36">
              <a:extLst>
                <a:ext uri="{FF2B5EF4-FFF2-40B4-BE49-F238E27FC236}">
                  <a16:creationId xmlns:a16="http://schemas.microsoft.com/office/drawing/2014/main" id="{67165FD2-2032-674C-8A61-1B69DBB7CD48}"/>
                </a:ext>
              </a:extLst>
            </p:cNvPr>
            <p:cNvSpPr txBox="1"/>
            <p:nvPr/>
          </p:nvSpPr>
          <p:spPr>
            <a:xfrm>
              <a:off x="2330855" y="2926079"/>
              <a:ext cx="1719525" cy="553998"/>
            </a:xfrm>
            <a:prstGeom prst="rect">
              <a:avLst/>
            </a:prstGeom>
            <a:noFill/>
          </p:spPr>
          <p:txBody>
            <a:bodyPr wrap="square" lIns="0" tIns="0" rIns="0" bIns="0" rtlCol="0">
              <a:spAutoFit/>
            </a:bodyPr>
            <a:lstStyle/>
            <a:p>
              <a:pPr algn="ctr"/>
              <a:r>
                <a:rPr lang="en-US" b="1" dirty="0"/>
                <a:t>DON’T</a:t>
              </a:r>
              <a:br>
                <a:rPr lang="en-US" b="1" dirty="0"/>
              </a:br>
              <a:r>
                <a:rPr lang="en-US" b="1" dirty="0"/>
                <a:t>USE</a:t>
              </a:r>
            </a:p>
          </p:txBody>
        </p:sp>
        <p:pic>
          <p:nvPicPr>
            <p:cNvPr id="38" name="Picture 37">
              <a:extLst>
                <a:ext uri="{FF2B5EF4-FFF2-40B4-BE49-F238E27FC236}">
                  <a16:creationId xmlns:a16="http://schemas.microsoft.com/office/drawing/2014/main" id="{06E684A7-B008-B044-B19E-725ED1E5B50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33600" y="2377440"/>
              <a:ext cx="548640" cy="548640"/>
            </a:xfrm>
            <a:prstGeom prst="rect">
              <a:avLst/>
            </a:prstGeom>
          </p:spPr>
        </p:pic>
      </p:grpSp>
      <p:pic>
        <p:nvPicPr>
          <p:cNvPr id="34" name="M water RED" descr="A picture containing icon&#10;&#10;Description automatically generated">
            <a:extLst>
              <a:ext uri="{FF2B5EF4-FFF2-40B4-BE49-F238E27FC236}">
                <a16:creationId xmlns:a16="http://schemas.microsoft.com/office/drawing/2014/main" id="{63DB6640-B431-D44F-898D-5CE3DA6FA3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2689" y="3928401"/>
            <a:ext cx="1554480" cy="1131494"/>
          </a:xfrm>
          <a:prstGeom prst="rect">
            <a:avLst/>
          </a:prstGeom>
        </p:spPr>
      </p:pic>
      <p:pic>
        <p:nvPicPr>
          <p:cNvPr id="40" name="M water BLUE" descr="Icon&#10;&#10;Description automatically generated">
            <a:extLst>
              <a:ext uri="{FF2B5EF4-FFF2-40B4-BE49-F238E27FC236}">
                <a16:creationId xmlns:a16="http://schemas.microsoft.com/office/drawing/2014/main" id="{4192400A-D423-4045-9B68-61F7F1B362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2689" y="3928401"/>
            <a:ext cx="1554480" cy="1131494"/>
          </a:xfrm>
          <a:prstGeom prst="rect">
            <a:avLst/>
          </a:prstGeom>
        </p:spPr>
      </p:pic>
      <p:pic>
        <p:nvPicPr>
          <p:cNvPr id="41" name="M water bottom" descr="A picture containing shape&#10;&#10;Description automatically generated">
            <a:extLst>
              <a:ext uri="{FF2B5EF4-FFF2-40B4-BE49-F238E27FC236}">
                <a16:creationId xmlns:a16="http://schemas.microsoft.com/office/drawing/2014/main" id="{C6E04AC0-962C-FE48-B887-B3466D0EC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616" y="4333859"/>
            <a:ext cx="1463040" cy="780288"/>
          </a:xfrm>
          <a:prstGeom prst="rect">
            <a:avLst/>
          </a:prstGeom>
        </p:spPr>
      </p:pic>
      <p:pic>
        <p:nvPicPr>
          <p:cNvPr id="42" name="M water BLUE top" descr="Icon&#10;&#10;Description automatically generated">
            <a:extLst>
              <a:ext uri="{FF2B5EF4-FFF2-40B4-BE49-F238E27FC236}">
                <a16:creationId xmlns:a16="http://schemas.microsoft.com/office/drawing/2014/main" id="{F019B3DC-BECC-D842-BFFE-D7B98856D1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504" y="4118132"/>
            <a:ext cx="1554480" cy="1131494"/>
          </a:xfrm>
          <a:prstGeom prst="rect">
            <a:avLst/>
          </a:prstGeom>
        </p:spPr>
      </p:pic>
      <p:sp>
        <p:nvSpPr>
          <p:cNvPr id="43" name="M ripple">
            <a:extLst>
              <a:ext uri="{FF2B5EF4-FFF2-40B4-BE49-F238E27FC236}">
                <a16:creationId xmlns:a16="http://schemas.microsoft.com/office/drawing/2014/main" id="{CDE996BD-87C8-D443-995F-8B5EA4296304}"/>
              </a:ext>
            </a:extLst>
          </p:cNvPr>
          <p:cNvSpPr>
            <a:spLocks noChangeAspect="1"/>
          </p:cNvSpPr>
          <p:nvPr/>
        </p:nvSpPr>
        <p:spPr>
          <a:xfrm>
            <a:off x="6170238" y="4167629"/>
            <a:ext cx="13716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M glass KO">
            <a:extLst>
              <a:ext uri="{FF2B5EF4-FFF2-40B4-BE49-F238E27FC236}">
                <a16:creationId xmlns:a16="http://schemas.microsoft.com/office/drawing/2014/main" id="{ABFD5EFF-4E60-7449-890D-0E5876548F2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90125" y="3247094"/>
            <a:ext cx="1737360" cy="2055169"/>
          </a:xfrm>
          <a:prstGeom prst="rect">
            <a:avLst/>
          </a:prstGeom>
        </p:spPr>
      </p:pic>
      <p:pic>
        <p:nvPicPr>
          <p:cNvPr id="45" name="M glass">
            <a:extLst>
              <a:ext uri="{FF2B5EF4-FFF2-40B4-BE49-F238E27FC236}">
                <a16:creationId xmlns:a16="http://schemas.microsoft.com/office/drawing/2014/main" id="{93CB16AC-45D0-4542-90DB-D4AE963E394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sp>
        <p:nvSpPr>
          <p:cNvPr id="49" name="Rectangle M">
            <a:extLst>
              <a:ext uri="{FF2B5EF4-FFF2-40B4-BE49-F238E27FC236}">
                <a16:creationId xmlns:a16="http://schemas.microsoft.com/office/drawing/2014/main" id="{20C4EF1F-CC08-3946-A023-37C6C6343F69}"/>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M glass lower" descr="Chart, funnel chart&#10;&#10;Description automatically generated">
            <a:extLst>
              <a:ext uri="{FF2B5EF4-FFF2-40B4-BE49-F238E27FC236}">
                <a16:creationId xmlns:a16="http://schemas.microsoft.com/office/drawing/2014/main" id="{1CE915D2-3EE6-5548-9495-B64F4F775C9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43600" y="3200277"/>
            <a:ext cx="1828800" cy="2108200"/>
          </a:xfrm>
          <a:prstGeom prst="rect">
            <a:avLst/>
          </a:prstGeom>
        </p:spPr>
      </p:pic>
      <p:sp>
        <p:nvSpPr>
          <p:cNvPr id="18" name="TextBox 17">
            <a:extLst>
              <a:ext uri="{FF2B5EF4-FFF2-40B4-BE49-F238E27FC236}">
                <a16:creationId xmlns:a16="http://schemas.microsoft.com/office/drawing/2014/main" id="{C643963D-4A9A-784F-8280-5E19CADCDDAF}"/>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9" name="TextBox 18">
            <a:extLst>
              <a:ext uri="{FF2B5EF4-FFF2-40B4-BE49-F238E27FC236}">
                <a16:creationId xmlns:a16="http://schemas.microsoft.com/office/drawing/2014/main" id="{094C0B9D-FCD6-9E42-983C-DA14851E6EA1}"/>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21" name="TextBox 20">
            <a:extLst>
              <a:ext uri="{FF2B5EF4-FFF2-40B4-BE49-F238E27FC236}">
                <a16:creationId xmlns:a16="http://schemas.microsoft.com/office/drawing/2014/main" id="{34FE46A3-727D-214D-80FE-0D376DFFA5E0}"/>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grpSp>
        <p:nvGrpSpPr>
          <p:cNvPr id="46" name="Group 45">
            <a:extLst>
              <a:ext uri="{FF2B5EF4-FFF2-40B4-BE49-F238E27FC236}">
                <a16:creationId xmlns:a16="http://schemas.microsoft.com/office/drawing/2014/main" id="{F5214E11-7F66-6F44-A838-5EF2BDBA4780}"/>
              </a:ext>
            </a:extLst>
          </p:cNvPr>
          <p:cNvGrpSpPr/>
          <p:nvPr/>
        </p:nvGrpSpPr>
        <p:grpSpPr>
          <a:xfrm>
            <a:off x="4559395" y="2169312"/>
            <a:ext cx="2262968" cy="2103120"/>
            <a:chOff x="4559395" y="2169312"/>
            <a:chExt cx="2262968" cy="2103120"/>
          </a:xfrm>
        </p:grpSpPr>
        <p:pic>
          <p:nvPicPr>
            <p:cNvPr id="47" name="water pouring">
              <a:extLst>
                <a:ext uri="{FF2B5EF4-FFF2-40B4-BE49-F238E27FC236}">
                  <a16:creationId xmlns:a16="http://schemas.microsoft.com/office/drawing/2014/main" id="{59D8BA96-3EB9-FF47-8ADF-8FB3BCCC822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8" name="glass M tilt">
              <a:extLst>
                <a:ext uri="{FF2B5EF4-FFF2-40B4-BE49-F238E27FC236}">
                  <a16:creationId xmlns:a16="http://schemas.microsoft.com/office/drawing/2014/main" id="{3CE73D11-B1BA-5D4B-B6A1-94D5763D8D7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spTree>
    <p:extLst>
      <p:ext uri="{BB962C8B-B14F-4D97-AF65-F5344CB8AC3E}">
        <p14:creationId xmlns:p14="http://schemas.microsoft.com/office/powerpoint/2010/main" val="1438350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250"/>
                                        <p:tgtEl>
                                          <p:spTgt spid="40"/>
                                        </p:tgtEl>
                                      </p:cBhvr>
                                    </p:animEffect>
                                    <p:set>
                                      <p:cBhvr>
                                        <p:cTn id="10" dur="1" fill="hold">
                                          <p:stCondLst>
                                            <p:cond delay="249"/>
                                          </p:stCondLst>
                                        </p:cTn>
                                        <p:tgtEl>
                                          <p:spTgt spid="40"/>
                                        </p:tgtEl>
                                        <p:attrNameLst>
                                          <p:attrName>style.visibility</p:attrName>
                                        </p:attrNameLst>
                                      </p:cBhvr>
                                      <p:to>
                                        <p:strVal val="hidden"/>
                                      </p:to>
                                    </p:set>
                                  </p:childTnLst>
                                </p:cTn>
                              </p:par>
                            </p:childTnLst>
                          </p:cTn>
                        </p:par>
                        <p:par>
                          <p:cTn id="11" fill="hold">
                            <p:stCondLst>
                              <p:cond delay="750"/>
                            </p:stCondLst>
                            <p:childTnLst>
                              <p:par>
                                <p:cTn id="12" presetID="42" presetClass="path" presetSubtype="0" accel="50000" decel="50000" fill="hold" nodeType="afterEffect">
                                  <p:stCondLst>
                                    <p:cond delay="500"/>
                                  </p:stCondLst>
                                  <p:childTnLst>
                                    <p:animMotion origin="layout" path="M 3.72493E-6 -4.44444E-6 L 0.00013 0.03959 " pathEditMode="relative" rAng="0" ptsTypes="AA">
                                      <p:cBhvr>
                                        <p:cTn id="13" dur="500" fill="hold"/>
                                        <p:tgtEl>
                                          <p:spTgt spid="10"/>
                                        </p:tgtEl>
                                        <p:attrNameLst>
                                          <p:attrName>ppt_x</p:attrName>
                                          <p:attrName>ppt_y</p:attrName>
                                        </p:attrNameLst>
                                      </p:cBhvr>
                                      <p:rCtr x="0" y="1968"/>
                                    </p:animMotion>
                                  </p:childTnLst>
                                </p:cTn>
                              </p:par>
                              <p:par>
                                <p:cTn id="14" presetID="42" presetClass="path" presetSubtype="0" accel="50000" decel="50000" fill="hold" nodeType="withEffect">
                                  <p:stCondLst>
                                    <p:cond delay="500"/>
                                  </p:stCondLst>
                                  <p:childTnLst>
                                    <p:animMotion origin="layout" path="M 3.23522E-6 -4.07407E-6 L -0.00026 0.02801 " pathEditMode="relative" rAng="0" ptsTypes="AA">
                                      <p:cBhvr>
                                        <p:cTn id="15" dur="500" fill="hold"/>
                                        <p:tgtEl>
                                          <p:spTgt spid="34"/>
                                        </p:tgtEl>
                                        <p:attrNameLst>
                                          <p:attrName>ppt_x</p:attrName>
                                          <p:attrName>ppt_y</p:attrName>
                                        </p:attrNameLst>
                                      </p:cBhvr>
                                      <p:rCtr x="-13" y="1389"/>
                                    </p:animMotion>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43"/>
                                        </p:tgtEl>
                                      </p:cBhvr>
                                      <p:by x="0" y="0"/>
                                    </p:animScale>
                                  </p:childTnLst>
                                </p:cTn>
                              </p:par>
                            </p:childTnLst>
                          </p:cTn>
                        </p:par>
                        <p:par>
                          <p:cTn id="27" fill="hold">
                            <p:stCondLst>
                              <p:cond delay="22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25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par>
                                <p:cTn id="39" presetID="10" presetClass="exit" presetSubtype="0" fill="hold" nodeType="withEffect">
                                  <p:stCondLst>
                                    <p:cond delay="0"/>
                                  </p:stCondLst>
                                  <p:childTnLst>
                                    <p:animEffect transition="out" filter="fade">
                                      <p:cBhvr>
                                        <p:cTn id="40" dur="250"/>
                                        <p:tgtEl>
                                          <p:spTgt spid="28"/>
                                        </p:tgtEl>
                                      </p:cBhvr>
                                    </p:animEffect>
                                    <p:set>
                                      <p:cBhvr>
                                        <p:cTn id="41" dur="1" fill="hold">
                                          <p:stCondLst>
                                            <p:cond delay="24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39"/>
                                        </p:tgtEl>
                                      </p:cBhvr>
                                    </p:animEffect>
                                    <p:set>
                                      <p:cBhvr>
                                        <p:cTn id="44" dur="1" fill="hold">
                                          <p:stCondLst>
                                            <p:cond delay="249"/>
                                          </p:stCondLst>
                                        </p:cTn>
                                        <p:tgtEl>
                                          <p:spTgt spid="39"/>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9"/>
                                        </p:tgtEl>
                                      </p:cBhvr>
                                    </p:animEffect>
                                    <p:set>
                                      <p:cBhvr>
                                        <p:cTn id="47" dur="1" fill="hold">
                                          <p:stCondLst>
                                            <p:cond delay="249"/>
                                          </p:stCondLst>
                                        </p:cTn>
                                        <p:tgtEl>
                                          <p:spTgt spid="2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30"/>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250"/>
                                        <p:tgtEl>
                                          <p:spTgt spid="46"/>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250"/>
                                        <p:tgtEl>
                                          <p:spTgt spid="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250"/>
                                        <p:tgtEl>
                                          <p:spTgt spid="49"/>
                                        </p:tgtEl>
                                      </p:cBhvr>
                                    </p:animEffect>
                                  </p:childTnLst>
                                </p:cTn>
                              </p:par>
                              <p:par>
                                <p:cTn id="83" presetID="10" presetClass="exit" presetSubtype="0" fill="hold" nodeType="withEffect">
                                  <p:stCondLst>
                                    <p:cond delay="500"/>
                                  </p:stCondLst>
                                  <p:childTnLst>
                                    <p:animEffect transition="out" filter="fade">
                                      <p:cBhvr>
                                        <p:cTn id="84" dur="250"/>
                                        <p:tgtEl>
                                          <p:spTgt spid="46"/>
                                        </p:tgtEl>
                                      </p:cBhvr>
                                    </p:animEffect>
                                    <p:set>
                                      <p:cBhvr>
                                        <p:cTn id="85" dur="1" fill="hold">
                                          <p:stCondLst>
                                            <p:cond delay="249"/>
                                          </p:stCondLst>
                                        </p:cTn>
                                        <p:tgtEl>
                                          <p:spTgt spid="46"/>
                                        </p:tgtEl>
                                        <p:attrNameLst>
                                          <p:attrName>style.visibility</p:attrName>
                                        </p:attrNameLst>
                                      </p:cBhvr>
                                      <p:to>
                                        <p:strVal val="hidden"/>
                                      </p:to>
                                    </p:set>
                                  </p:childTnLst>
                                </p:cTn>
                              </p:par>
                              <p:par>
                                <p:cTn id="86" presetID="10" presetClass="entr" presetSubtype="0" fill="hold" nodeType="withEffect">
                                  <p:stCondLst>
                                    <p:cond delay="50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25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nodeType="click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 calcmode="lin" valueType="num">
                                      <p:cBhvr>
                                        <p:cTn id="95" dur="500" fill="hold"/>
                                        <p:tgtEl>
                                          <p:spTgt spid="35"/>
                                        </p:tgtEl>
                                        <p:attrNameLst>
                                          <p:attrName>style.rotation</p:attrName>
                                        </p:attrNameLst>
                                      </p:cBhvr>
                                      <p:tavLst>
                                        <p:tav tm="0">
                                          <p:val>
                                            <p:fltVal val="90"/>
                                          </p:val>
                                        </p:tav>
                                        <p:tav tm="100000">
                                          <p:val>
                                            <p:fltVal val="0"/>
                                          </p:val>
                                        </p:tav>
                                      </p:tavLst>
                                    </p:anim>
                                    <p:animEffect transition="in" filter="fade">
                                      <p:cBhvr>
                                        <p:cTn id="96" dur="500"/>
                                        <p:tgtEl>
                                          <p:spTgt spid="35"/>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43" grpId="0" animBg="1"/>
      <p:bldP spid="43" grpId="1" animBg="1"/>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86B8012-42F3-1948-930F-55A6792315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66160"/>
            <a:ext cx="2011680" cy="2011680"/>
          </a:xfrm>
          <a:prstGeom prst="rect">
            <a:avLst/>
          </a:prstGeom>
        </p:spPr>
      </p:pic>
      <p:sp>
        <p:nvSpPr>
          <p:cNvPr id="16" name="TextBox 15">
            <a:extLst>
              <a:ext uri="{FF2B5EF4-FFF2-40B4-BE49-F238E27FC236}">
                <a16:creationId xmlns:a16="http://schemas.microsoft.com/office/drawing/2014/main" id="{19162F22-2EED-4F45-8F12-06415719DCA9}"/>
              </a:ext>
            </a:extLst>
          </p:cNvPr>
          <p:cNvSpPr txBox="1"/>
          <p:nvPr/>
        </p:nvSpPr>
        <p:spPr>
          <a:xfrm>
            <a:off x="548640" y="2651760"/>
            <a:ext cx="3351201" cy="400110"/>
          </a:xfrm>
          <a:prstGeom prst="rect">
            <a:avLst/>
          </a:prstGeom>
          <a:noFill/>
        </p:spPr>
        <p:txBody>
          <a:bodyPr wrap="square" lIns="0" tIns="0" rIns="0" bIns="0" rtlCol="0">
            <a:spAutoFit/>
          </a:bodyPr>
          <a:lstStyle/>
          <a:p>
            <a:pPr>
              <a:defRPr/>
            </a:pPr>
            <a:r>
              <a:rPr lang="en-US" sz="2600" b="1" dirty="0">
                <a:solidFill>
                  <a:srgbClr val="81BB00"/>
                </a:solidFill>
              </a:rPr>
              <a:t>Market RECOVERY</a:t>
            </a:r>
          </a:p>
        </p:txBody>
      </p:sp>
      <p:pic>
        <p:nvPicPr>
          <p:cNvPr id="17" name="Picture 16">
            <a:extLst>
              <a:ext uri="{FF2B5EF4-FFF2-40B4-BE49-F238E27FC236}">
                <a16:creationId xmlns:a16="http://schemas.microsoft.com/office/drawing/2014/main" id="{2DD8D0F7-F9ED-6B48-9C7F-E24BE2AF3C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280160"/>
            <a:ext cx="2336495" cy="1463039"/>
          </a:xfrm>
          <a:prstGeom prst="rect">
            <a:avLst/>
          </a:prstGeom>
        </p:spPr>
      </p:pic>
      <p:sp>
        <p:nvSpPr>
          <p:cNvPr id="2" name="Slide Number Placeholder 1">
            <a:extLst>
              <a:ext uri="{FF2B5EF4-FFF2-40B4-BE49-F238E27FC236}">
                <a16:creationId xmlns:a16="http://schemas.microsoft.com/office/drawing/2014/main" id="{00DCB3AA-0AD1-FB4B-B5D4-1F5F65679C4C}"/>
              </a:ext>
            </a:extLst>
          </p:cNvPr>
          <p:cNvSpPr>
            <a:spLocks noGrp="1"/>
          </p:cNvSpPr>
          <p:nvPr>
            <p:ph type="sldNum" sz="quarter" idx="4"/>
          </p:nvPr>
        </p:nvSpPr>
        <p:spPr/>
        <p:txBody>
          <a:bodyPr/>
          <a:lstStyle/>
          <a:p>
            <a:fld id="{8DEE4CCE-E124-4EEF-808B-DF88997C2318}" type="slidenum">
              <a:rPr lang="en-US" smtClean="0"/>
              <a:pPr/>
              <a:t>12</a:t>
            </a:fld>
            <a:endParaRPr lang="en-US" dirty="0"/>
          </a:p>
        </p:txBody>
      </p:sp>
      <p:sp>
        <p:nvSpPr>
          <p:cNvPr id="4" name="Text Placeholder 3">
            <a:extLst>
              <a:ext uri="{FF2B5EF4-FFF2-40B4-BE49-F238E27FC236}">
                <a16:creationId xmlns:a16="http://schemas.microsoft.com/office/drawing/2014/main" id="{C434534E-81B5-694E-AEB2-2DE50EEAD7AF}"/>
              </a:ext>
            </a:extLst>
          </p:cNvPr>
          <p:cNvSpPr>
            <a:spLocks noGrp="1"/>
          </p:cNvSpPr>
          <p:nvPr>
            <p:ph type="body" sz="quarter" idx="32"/>
          </p:nvPr>
        </p:nvSpPr>
        <p:spPr/>
        <p:txBody>
          <a:bodyPr/>
          <a:lstStyle/>
          <a:p>
            <a:r>
              <a:rPr lang="en-US" dirty="0"/>
              <a:t>Time-Based Bucket Strategy</a:t>
            </a:r>
          </a:p>
        </p:txBody>
      </p:sp>
      <p:pic>
        <p:nvPicPr>
          <p:cNvPr id="6" name="L water GREEN" descr="Icon&#10;&#10;Description automatically generated">
            <a:extLst>
              <a:ext uri="{FF2B5EF4-FFF2-40B4-BE49-F238E27FC236}">
                <a16:creationId xmlns:a16="http://schemas.microsoft.com/office/drawing/2014/main" id="{F3318166-9550-4643-85FC-59779537E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2792" y="3877056"/>
            <a:ext cx="2103120" cy="1530842"/>
          </a:xfrm>
          <a:prstGeom prst="rect">
            <a:avLst/>
          </a:prstGeom>
        </p:spPr>
      </p:pic>
      <p:pic>
        <p:nvPicPr>
          <p:cNvPr id="8" name="L water BLUE" descr="Icon&#10;&#10;Description automatically generated">
            <a:extLst>
              <a:ext uri="{FF2B5EF4-FFF2-40B4-BE49-F238E27FC236}">
                <a16:creationId xmlns:a16="http://schemas.microsoft.com/office/drawing/2014/main" id="{8D50E73C-5575-F645-B945-2B181ED6F4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877056"/>
            <a:ext cx="2103120" cy="1530842"/>
          </a:xfrm>
          <a:prstGeom prst="rect">
            <a:avLst/>
          </a:prstGeom>
        </p:spPr>
      </p:pic>
      <p:pic>
        <p:nvPicPr>
          <p:cNvPr id="14" name="L water bottom" descr="A picture containing shape&#10;&#10;Description automatically generated">
            <a:extLst>
              <a:ext uri="{FF2B5EF4-FFF2-40B4-BE49-F238E27FC236}">
                <a16:creationId xmlns:a16="http://schemas.microsoft.com/office/drawing/2014/main" id="{3BE82923-0E92-9143-AA1B-9CEBC09E5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232" y="4160520"/>
            <a:ext cx="1920240" cy="1024128"/>
          </a:xfrm>
          <a:prstGeom prst="rect">
            <a:avLst/>
          </a:prstGeom>
        </p:spPr>
      </p:pic>
      <p:pic>
        <p:nvPicPr>
          <p:cNvPr id="25" name="L water BLUE top" descr="Icon&#10;&#10;Description automatically generated">
            <a:extLst>
              <a:ext uri="{FF2B5EF4-FFF2-40B4-BE49-F238E27FC236}">
                <a16:creationId xmlns:a16="http://schemas.microsoft.com/office/drawing/2014/main" id="{3F9BAB2D-6137-8C43-A197-67E9A6C4B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2792" y="3264408"/>
            <a:ext cx="2103120" cy="1530842"/>
          </a:xfrm>
          <a:prstGeom prst="rect">
            <a:avLst/>
          </a:prstGeom>
        </p:spPr>
      </p:pic>
      <p:sp>
        <p:nvSpPr>
          <p:cNvPr id="26" name="L ripple">
            <a:extLst>
              <a:ext uri="{FF2B5EF4-FFF2-40B4-BE49-F238E27FC236}">
                <a16:creationId xmlns:a16="http://schemas.microsoft.com/office/drawing/2014/main" id="{6F3567A4-6810-A442-9941-0767585A38D6}"/>
              </a:ext>
            </a:extLst>
          </p:cNvPr>
          <p:cNvSpPr/>
          <p:nvPr/>
        </p:nvSpPr>
        <p:spPr>
          <a:xfrm>
            <a:off x="8765603" y="3313837"/>
            <a:ext cx="1828800" cy="457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L glass KO">
            <a:extLst>
              <a:ext uri="{FF2B5EF4-FFF2-40B4-BE49-F238E27FC236}">
                <a16:creationId xmlns:a16="http://schemas.microsoft.com/office/drawing/2014/main" id="{27FB1CA1-1DCE-A542-A286-B130B79D007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32813" y="2719556"/>
            <a:ext cx="2286000" cy="2704171"/>
          </a:xfrm>
          <a:prstGeom prst="rect">
            <a:avLst/>
          </a:prstGeom>
        </p:spPr>
      </p:pic>
      <p:pic>
        <p:nvPicPr>
          <p:cNvPr id="20" name="glass L">
            <a:extLst>
              <a:ext uri="{FF2B5EF4-FFF2-40B4-BE49-F238E27FC236}">
                <a16:creationId xmlns:a16="http://schemas.microsoft.com/office/drawing/2014/main" id="{79DC8720-92C8-6E4E-A0FB-AF8E685125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5632" y="2660904"/>
            <a:ext cx="2377440" cy="2377440"/>
          </a:xfrm>
          <a:prstGeom prst="rect">
            <a:avLst/>
          </a:prstGeom>
        </p:spPr>
      </p:pic>
      <p:pic>
        <p:nvPicPr>
          <p:cNvPr id="34" name="S water" descr="Icon&#10;&#10;Description automatically generated">
            <a:extLst>
              <a:ext uri="{FF2B5EF4-FFF2-40B4-BE49-F238E27FC236}">
                <a16:creationId xmlns:a16="http://schemas.microsoft.com/office/drawing/2014/main" id="{E6E3D4A0-6243-804A-98A6-E8E1EF45C38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6042" y="4435846"/>
            <a:ext cx="621792" cy="493776"/>
          </a:xfrm>
          <a:prstGeom prst="rect">
            <a:avLst/>
          </a:prstGeom>
        </p:spPr>
      </p:pic>
      <p:pic>
        <p:nvPicPr>
          <p:cNvPr id="28" name="glass S">
            <a:extLst>
              <a:ext uri="{FF2B5EF4-FFF2-40B4-BE49-F238E27FC236}">
                <a16:creationId xmlns:a16="http://schemas.microsoft.com/office/drawing/2014/main" id="{D9A5C721-AD22-6543-84ED-83CE4E60D3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14800" y="4117223"/>
            <a:ext cx="914400" cy="914400"/>
          </a:xfrm>
          <a:prstGeom prst="rect">
            <a:avLst/>
          </a:prstGeom>
        </p:spPr>
      </p:pic>
      <p:pic>
        <p:nvPicPr>
          <p:cNvPr id="29" name="glass S tilt">
            <a:extLst>
              <a:ext uri="{FF2B5EF4-FFF2-40B4-BE49-F238E27FC236}">
                <a16:creationId xmlns:a16="http://schemas.microsoft.com/office/drawing/2014/main" id="{00B10899-6EFF-714E-993C-633F19ACC1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49040" y="3657600"/>
            <a:ext cx="914400" cy="914400"/>
          </a:xfrm>
          <a:prstGeom prst="rect">
            <a:avLst/>
          </a:prstGeom>
        </p:spPr>
      </p:pic>
      <p:pic>
        <p:nvPicPr>
          <p:cNvPr id="30" name="bill 4">
            <a:extLst>
              <a:ext uri="{FF2B5EF4-FFF2-40B4-BE49-F238E27FC236}">
                <a16:creationId xmlns:a16="http://schemas.microsoft.com/office/drawing/2014/main" id="{C9F09928-A6D5-C943-BD7B-25D032F8BE5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7560" y="3391585"/>
            <a:ext cx="822960" cy="822960"/>
          </a:xfrm>
          <a:prstGeom prst="rect">
            <a:avLst/>
          </a:prstGeom>
        </p:spPr>
      </p:pic>
      <p:pic>
        <p:nvPicPr>
          <p:cNvPr id="31" name="bill 4">
            <a:extLst>
              <a:ext uri="{FF2B5EF4-FFF2-40B4-BE49-F238E27FC236}">
                <a16:creationId xmlns:a16="http://schemas.microsoft.com/office/drawing/2014/main" id="{FC26ED64-C3F7-D840-A06A-763A040558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5133" y="3332621"/>
            <a:ext cx="822960" cy="822960"/>
          </a:xfrm>
          <a:prstGeom prst="rect">
            <a:avLst/>
          </a:prstGeom>
        </p:spPr>
      </p:pic>
      <p:pic>
        <p:nvPicPr>
          <p:cNvPr id="32" name="bill 4">
            <a:extLst>
              <a:ext uri="{FF2B5EF4-FFF2-40B4-BE49-F238E27FC236}">
                <a16:creationId xmlns:a16="http://schemas.microsoft.com/office/drawing/2014/main" id="{060ECA1B-46F8-6348-A441-8A70CFDAD2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56093" y="3281639"/>
            <a:ext cx="822960" cy="822960"/>
          </a:xfrm>
          <a:prstGeom prst="rect">
            <a:avLst/>
          </a:prstGeom>
        </p:spPr>
      </p:pic>
      <p:pic>
        <p:nvPicPr>
          <p:cNvPr id="33" name="bill 4">
            <a:extLst>
              <a:ext uri="{FF2B5EF4-FFF2-40B4-BE49-F238E27FC236}">
                <a16:creationId xmlns:a16="http://schemas.microsoft.com/office/drawing/2014/main" id="{AEC1B87A-C7ED-AF44-A653-2D509D33E3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14960" y="3220872"/>
            <a:ext cx="822960" cy="822960"/>
          </a:xfrm>
          <a:prstGeom prst="rect">
            <a:avLst/>
          </a:prstGeom>
        </p:spPr>
      </p:pic>
      <p:pic>
        <p:nvPicPr>
          <p:cNvPr id="24" name="M water GREEN">
            <a:extLst>
              <a:ext uri="{FF2B5EF4-FFF2-40B4-BE49-F238E27FC236}">
                <a16:creationId xmlns:a16="http://schemas.microsoft.com/office/drawing/2014/main" id="{67801020-4851-6A4C-9F0E-C4093B9FC9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82689" y="4177920"/>
            <a:ext cx="1554480" cy="1131492"/>
          </a:xfrm>
          <a:prstGeom prst="rect">
            <a:avLst/>
          </a:prstGeom>
        </p:spPr>
      </p:pic>
      <p:pic>
        <p:nvPicPr>
          <p:cNvPr id="27" name="M water BLUE" descr="Icon&#10;&#10;Description automatically generated">
            <a:extLst>
              <a:ext uri="{FF2B5EF4-FFF2-40B4-BE49-F238E27FC236}">
                <a16:creationId xmlns:a16="http://schemas.microsoft.com/office/drawing/2014/main" id="{C2CC9425-623D-6943-9A94-DE5F57D2AD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2689" y="4177918"/>
            <a:ext cx="1554480" cy="1131494"/>
          </a:xfrm>
          <a:prstGeom prst="rect">
            <a:avLst/>
          </a:prstGeom>
        </p:spPr>
      </p:pic>
      <p:pic>
        <p:nvPicPr>
          <p:cNvPr id="35" name="M water bottom" descr="A picture containing shape&#10;&#10;Description automatically generated">
            <a:extLst>
              <a:ext uri="{FF2B5EF4-FFF2-40B4-BE49-F238E27FC236}">
                <a16:creationId xmlns:a16="http://schemas.microsoft.com/office/drawing/2014/main" id="{A2E6140E-D4A3-AD45-A60D-F8BCEF8DED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36616" y="4378365"/>
            <a:ext cx="1463040" cy="780288"/>
          </a:xfrm>
          <a:prstGeom prst="rect">
            <a:avLst/>
          </a:prstGeom>
        </p:spPr>
      </p:pic>
      <p:pic>
        <p:nvPicPr>
          <p:cNvPr id="36" name="M water BLUE top" descr="Icon&#10;&#10;Description automatically generated">
            <a:extLst>
              <a:ext uri="{FF2B5EF4-FFF2-40B4-BE49-F238E27FC236}">
                <a16:creationId xmlns:a16="http://schemas.microsoft.com/office/drawing/2014/main" id="{8E2CE3D5-B6EC-FB4D-9D8B-322202F590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0504" y="3988564"/>
            <a:ext cx="1554480" cy="1131494"/>
          </a:xfrm>
          <a:prstGeom prst="rect">
            <a:avLst/>
          </a:prstGeom>
        </p:spPr>
      </p:pic>
      <p:sp>
        <p:nvSpPr>
          <p:cNvPr id="37" name="M ripple">
            <a:extLst>
              <a:ext uri="{FF2B5EF4-FFF2-40B4-BE49-F238E27FC236}">
                <a16:creationId xmlns:a16="http://schemas.microsoft.com/office/drawing/2014/main" id="{B6A07D4A-3887-1949-B005-021682D54109}"/>
              </a:ext>
            </a:extLst>
          </p:cNvPr>
          <p:cNvSpPr>
            <a:spLocks noChangeAspect="1"/>
          </p:cNvSpPr>
          <p:nvPr/>
        </p:nvSpPr>
        <p:spPr>
          <a:xfrm>
            <a:off x="6170238" y="3977640"/>
            <a:ext cx="1371600" cy="3429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M glass KO">
            <a:extLst>
              <a:ext uri="{FF2B5EF4-FFF2-40B4-BE49-F238E27FC236}">
                <a16:creationId xmlns:a16="http://schemas.microsoft.com/office/drawing/2014/main" id="{78493663-3DAF-CB48-A4D4-91B2891A7D6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990125" y="3247094"/>
            <a:ext cx="1737360" cy="2055169"/>
          </a:xfrm>
          <a:prstGeom prst="rect">
            <a:avLst/>
          </a:prstGeom>
        </p:spPr>
      </p:pic>
      <p:pic>
        <p:nvPicPr>
          <p:cNvPr id="39" name="M glass">
            <a:extLst>
              <a:ext uri="{FF2B5EF4-FFF2-40B4-BE49-F238E27FC236}">
                <a16:creationId xmlns:a16="http://schemas.microsoft.com/office/drawing/2014/main" id="{2AD830CC-8ACB-9F47-8BD6-C03D0F53BBF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3600" y="3202823"/>
            <a:ext cx="1828800" cy="1828800"/>
          </a:xfrm>
          <a:prstGeom prst="rect">
            <a:avLst/>
          </a:prstGeom>
        </p:spPr>
      </p:pic>
      <p:sp>
        <p:nvSpPr>
          <p:cNvPr id="43" name="Rectangle M">
            <a:extLst>
              <a:ext uri="{FF2B5EF4-FFF2-40B4-BE49-F238E27FC236}">
                <a16:creationId xmlns:a16="http://schemas.microsoft.com/office/drawing/2014/main" id="{FC304A89-5D9A-8C4D-BF9C-7424064B1D94}"/>
              </a:ext>
            </a:extLst>
          </p:cNvPr>
          <p:cNvSpPr/>
          <p:nvPr/>
        </p:nvSpPr>
        <p:spPr>
          <a:xfrm>
            <a:off x="5943600" y="3212118"/>
            <a:ext cx="192024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M glass midlow">
            <a:extLst>
              <a:ext uri="{FF2B5EF4-FFF2-40B4-BE49-F238E27FC236}">
                <a16:creationId xmlns:a16="http://schemas.microsoft.com/office/drawing/2014/main" id="{4EEDC839-1A8C-DF4F-9197-35060427EFFA}"/>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5943600" y="3206763"/>
            <a:ext cx="1828800" cy="2095499"/>
          </a:xfrm>
          <a:prstGeom prst="rect">
            <a:avLst/>
          </a:prstGeom>
        </p:spPr>
      </p:pic>
      <p:sp>
        <p:nvSpPr>
          <p:cNvPr id="48" name="Rectangle L">
            <a:extLst>
              <a:ext uri="{FF2B5EF4-FFF2-40B4-BE49-F238E27FC236}">
                <a16:creationId xmlns:a16="http://schemas.microsoft.com/office/drawing/2014/main" id="{EE391CB1-09E5-584C-AC0A-E6656FE5DB85}"/>
              </a:ext>
            </a:extLst>
          </p:cNvPr>
          <p:cNvSpPr/>
          <p:nvPr/>
        </p:nvSpPr>
        <p:spPr>
          <a:xfrm>
            <a:off x="8358310" y="2532967"/>
            <a:ext cx="2604270" cy="2475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M glass reg" descr="A picture containing icon&#10;&#10;Description automatically generated">
            <a:extLst>
              <a:ext uri="{FF2B5EF4-FFF2-40B4-BE49-F238E27FC236}">
                <a16:creationId xmlns:a16="http://schemas.microsoft.com/office/drawing/2014/main" id="{8649EA61-366F-5C4C-A137-A7F05F8C71D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3600" y="3206763"/>
            <a:ext cx="1828800" cy="2095500"/>
          </a:xfrm>
          <a:prstGeom prst="rect">
            <a:avLst/>
          </a:prstGeom>
        </p:spPr>
      </p:pic>
      <p:grpSp>
        <p:nvGrpSpPr>
          <p:cNvPr id="40" name="M tilt glass">
            <a:extLst>
              <a:ext uri="{FF2B5EF4-FFF2-40B4-BE49-F238E27FC236}">
                <a16:creationId xmlns:a16="http://schemas.microsoft.com/office/drawing/2014/main" id="{1D8E3FF1-A4D0-A044-B8EB-636ADA65EC8F}"/>
              </a:ext>
            </a:extLst>
          </p:cNvPr>
          <p:cNvGrpSpPr/>
          <p:nvPr/>
        </p:nvGrpSpPr>
        <p:grpSpPr>
          <a:xfrm>
            <a:off x="4559395" y="2169312"/>
            <a:ext cx="2262968" cy="2103120"/>
            <a:chOff x="4559395" y="2169312"/>
            <a:chExt cx="2262968" cy="2103120"/>
          </a:xfrm>
        </p:grpSpPr>
        <p:pic>
          <p:nvPicPr>
            <p:cNvPr id="41" name="water pouring">
              <a:extLst>
                <a:ext uri="{FF2B5EF4-FFF2-40B4-BE49-F238E27FC236}">
                  <a16:creationId xmlns:a16="http://schemas.microsoft.com/office/drawing/2014/main" id="{134D7A6D-0D0E-4347-B47A-34DD662BFA1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59395" y="3045976"/>
              <a:ext cx="2194560" cy="1137917"/>
            </a:xfrm>
            <a:prstGeom prst="rect">
              <a:avLst/>
            </a:prstGeom>
          </p:spPr>
        </p:pic>
        <p:pic>
          <p:nvPicPr>
            <p:cNvPr id="42" name="glass M tilt">
              <a:extLst>
                <a:ext uri="{FF2B5EF4-FFF2-40B4-BE49-F238E27FC236}">
                  <a16:creationId xmlns:a16="http://schemas.microsoft.com/office/drawing/2014/main" id="{1BD2A4D3-4B2B-2646-9E04-8CAD2D0024C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719243" y="2169312"/>
              <a:ext cx="2103120" cy="2103120"/>
            </a:xfrm>
            <a:prstGeom prst="rect">
              <a:avLst/>
            </a:prstGeom>
          </p:spPr>
        </p:pic>
      </p:grpSp>
      <p:pic>
        <p:nvPicPr>
          <p:cNvPr id="50" name="L glass reg" descr="Chart, funnel chart&#10;&#10;Description automatically generated">
            <a:extLst>
              <a:ext uri="{FF2B5EF4-FFF2-40B4-BE49-F238E27FC236}">
                <a16:creationId xmlns:a16="http://schemas.microsoft.com/office/drawing/2014/main" id="{41B5BAA4-D6C3-6B4C-9FB2-D926C77A0D0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488172" y="2655127"/>
            <a:ext cx="2374900" cy="2768600"/>
          </a:xfrm>
          <a:prstGeom prst="rect">
            <a:avLst/>
          </a:prstGeom>
        </p:spPr>
      </p:pic>
      <p:grpSp>
        <p:nvGrpSpPr>
          <p:cNvPr id="45" name="L tilt glass">
            <a:extLst>
              <a:ext uri="{FF2B5EF4-FFF2-40B4-BE49-F238E27FC236}">
                <a16:creationId xmlns:a16="http://schemas.microsoft.com/office/drawing/2014/main" id="{104D4787-7A2D-AB43-A0CA-ECF7B4D2CF80}"/>
              </a:ext>
            </a:extLst>
          </p:cNvPr>
          <p:cNvGrpSpPr/>
          <p:nvPr/>
        </p:nvGrpSpPr>
        <p:grpSpPr>
          <a:xfrm>
            <a:off x="6675482" y="744131"/>
            <a:ext cx="3001631" cy="2743200"/>
            <a:chOff x="6482629" y="213759"/>
            <a:chExt cx="3001631" cy="2743200"/>
          </a:xfrm>
        </p:grpSpPr>
        <p:pic>
          <p:nvPicPr>
            <p:cNvPr id="46" name="water pouring L">
              <a:extLst>
                <a:ext uri="{FF2B5EF4-FFF2-40B4-BE49-F238E27FC236}">
                  <a16:creationId xmlns:a16="http://schemas.microsoft.com/office/drawing/2014/main" id="{33998A6C-B26E-EA4F-964A-278F731E3A9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482629" y="1327913"/>
              <a:ext cx="2926080" cy="1517221"/>
            </a:xfrm>
            <a:prstGeom prst="rect">
              <a:avLst/>
            </a:prstGeom>
          </p:spPr>
        </p:pic>
        <p:pic>
          <p:nvPicPr>
            <p:cNvPr id="47" name="glass L tilt">
              <a:extLst>
                <a:ext uri="{FF2B5EF4-FFF2-40B4-BE49-F238E27FC236}">
                  <a16:creationId xmlns:a16="http://schemas.microsoft.com/office/drawing/2014/main" id="{9CB81051-1098-0340-A4EC-361692CDDB2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741060" y="213759"/>
              <a:ext cx="2743200" cy="2743200"/>
            </a:xfrm>
            <a:prstGeom prst="rect">
              <a:avLst/>
            </a:prstGeom>
          </p:spPr>
        </p:pic>
      </p:grpSp>
      <p:sp>
        <p:nvSpPr>
          <p:cNvPr id="18" name="TextBox 17">
            <a:extLst>
              <a:ext uri="{FF2B5EF4-FFF2-40B4-BE49-F238E27FC236}">
                <a16:creationId xmlns:a16="http://schemas.microsoft.com/office/drawing/2014/main" id="{AD838EB7-9791-6A4D-BCA7-50E8B6FC5C86}"/>
              </a:ext>
            </a:extLst>
          </p:cNvPr>
          <p:cNvSpPr txBox="1"/>
          <p:nvPr/>
        </p:nvSpPr>
        <p:spPr>
          <a:xfrm>
            <a:off x="4023360" y="5120640"/>
            <a:ext cx="1683572" cy="492443"/>
          </a:xfrm>
          <a:prstGeom prst="rect">
            <a:avLst/>
          </a:prstGeom>
          <a:noFill/>
        </p:spPr>
        <p:txBody>
          <a:bodyPr wrap="square" lIns="0" tIns="0" rIns="0" bIns="0" rtlCol="0">
            <a:spAutoFit/>
          </a:bodyPr>
          <a:lstStyle/>
          <a:p>
            <a:pPr>
              <a:defRPr/>
            </a:pPr>
            <a:r>
              <a:rPr lang="en-US" sz="1600" b="1" dirty="0">
                <a:solidFill>
                  <a:srgbClr val="000000"/>
                </a:solidFill>
              </a:rPr>
              <a:t>Now (1 Year)</a:t>
            </a:r>
          </a:p>
          <a:p>
            <a:pPr>
              <a:defRPr/>
            </a:pPr>
            <a:r>
              <a:rPr lang="en-US" sz="1600" dirty="0">
                <a:solidFill>
                  <a:srgbClr val="000000"/>
                </a:solidFill>
              </a:rPr>
              <a:t>cash investments</a:t>
            </a:r>
          </a:p>
        </p:txBody>
      </p:sp>
      <p:sp>
        <p:nvSpPr>
          <p:cNvPr id="19" name="TextBox 18">
            <a:extLst>
              <a:ext uri="{FF2B5EF4-FFF2-40B4-BE49-F238E27FC236}">
                <a16:creationId xmlns:a16="http://schemas.microsoft.com/office/drawing/2014/main" id="{02B1911E-072E-F24B-A6E3-A4C817345496}"/>
              </a:ext>
            </a:extLst>
          </p:cNvPr>
          <p:cNvSpPr txBox="1"/>
          <p:nvPr/>
        </p:nvSpPr>
        <p:spPr>
          <a:xfrm>
            <a:off x="6110953" y="5120640"/>
            <a:ext cx="2377440" cy="492443"/>
          </a:xfrm>
          <a:prstGeom prst="rect">
            <a:avLst/>
          </a:prstGeom>
          <a:noFill/>
        </p:spPr>
        <p:txBody>
          <a:bodyPr wrap="square" lIns="0" tIns="0" rIns="0" bIns="0" rtlCol="0">
            <a:spAutoFit/>
          </a:bodyPr>
          <a:lstStyle/>
          <a:p>
            <a:pPr>
              <a:defRPr/>
            </a:pPr>
            <a:r>
              <a:rPr lang="en-US" sz="1600" b="1" dirty="0">
                <a:solidFill>
                  <a:srgbClr val="000000"/>
                </a:solidFill>
              </a:rPr>
              <a:t>Soon (2-10 Years)</a:t>
            </a:r>
          </a:p>
          <a:p>
            <a:pPr>
              <a:defRPr/>
            </a:pPr>
            <a:r>
              <a:rPr lang="en-US" sz="1600" dirty="0">
                <a:solidFill>
                  <a:srgbClr val="000000"/>
                </a:solidFill>
              </a:rPr>
              <a:t>income investments</a:t>
            </a:r>
          </a:p>
        </p:txBody>
      </p:sp>
      <p:sp>
        <p:nvSpPr>
          <p:cNvPr id="21" name="TextBox 20">
            <a:extLst>
              <a:ext uri="{FF2B5EF4-FFF2-40B4-BE49-F238E27FC236}">
                <a16:creationId xmlns:a16="http://schemas.microsoft.com/office/drawing/2014/main" id="{5F264943-297B-A749-A70D-5DF2B3EE010D}"/>
              </a:ext>
            </a:extLst>
          </p:cNvPr>
          <p:cNvSpPr txBox="1"/>
          <p:nvPr/>
        </p:nvSpPr>
        <p:spPr>
          <a:xfrm>
            <a:off x="8918699" y="5120640"/>
            <a:ext cx="1764254" cy="492443"/>
          </a:xfrm>
          <a:prstGeom prst="rect">
            <a:avLst/>
          </a:prstGeom>
          <a:noFill/>
        </p:spPr>
        <p:txBody>
          <a:bodyPr wrap="square" lIns="0" tIns="0" rIns="0" bIns="0" rtlCol="0">
            <a:spAutoFit/>
          </a:bodyPr>
          <a:lstStyle/>
          <a:p>
            <a:pPr>
              <a:defRPr/>
            </a:pPr>
            <a:r>
              <a:rPr lang="en-US" sz="1600" b="1" dirty="0">
                <a:solidFill>
                  <a:srgbClr val="000000"/>
                </a:solidFill>
              </a:rPr>
              <a:t>Later (10+ Years)</a:t>
            </a:r>
          </a:p>
          <a:p>
            <a:pPr>
              <a:defRPr/>
            </a:pPr>
            <a:r>
              <a:rPr lang="en-US" sz="1600" dirty="0">
                <a:solidFill>
                  <a:srgbClr val="000000"/>
                </a:solidFill>
              </a:rPr>
              <a:t>growth investments</a:t>
            </a:r>
          </a:p>
        </p:txBody>
      </p:sp>
    </p:spTree>
    <p:extLst>
      <p:ext uri="{BB962C8B-B14F-4D97-AF65-F5344CB8AC3E}">
        <p14:creationId xmlns:p14="http://schemas.microsoft.com/office/powerpoint/2010/main" val="2746371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50"/>
                                        <p:tgtEl>
                                          <p:spTgt spid="8"/>
                                        </p:tgtEl>
                                      </p:cBhvr>
                                    </p:animEffect>
                                    <p:set>
                                      <p:cBhvr>
                                        <p:cTn id="7" dur="1" fill="hold">
                                          <p:stCondLst>
                                            <p:cond delay="249"/>
                                          </p:stCondLst>
                                        </p:cTn>
                                        <p:tgtEl>
                                          <p:spTgt spid="8"/>
                                        </p:tgtEl>
                                        <p:attrNameLst>
                                          <p:attrName>style.visibility</p:attrName>
                                        </p:attrNameLst>
                                      </p:cBhvr>
                                      <p:to>
                                        <p:strVal val="hidden"/>
                                      </p:to>
                                    </p:set>
                                  </p:childTnLst>
                                </p:cTn>
                              </p:par>
                              <p:par>
                                <p:cTn id="8" presetID="10" presetClass="exit" presetSubtype="0" fill="hold" nodeType="withEffect">
                                  <p:stCondLst>
                                    <p:cond delay="500"/>
                                  </p:stCondLst>
                                  <p:childTnLst>
                                    <p:animEffect transition="out" filter="fade">
                                      <p:cBhvr>
                                        <p:cTn id="9" dur="250"/>
                                        <p:tgtEl>
                                          <p:spTgt spid="27"/>
                                        </p:tgtEl>
                                      </p:cBhvr>
                                    </p:animEffect>
                                    <p:set>
                                      <p:cBhvr>
                                        <p:cTn id="10" dur="1" fill="hold">
                                          <p:stCondLst>
                                            <p:cond delay="249"/>
                                          </p:stCondLst>
                                        </p:cTn>
                                        <p:tgtEl>
                                          <p:spTgt spid="27"/>
                                        </p:tgtEl>
                                        <p:attrNameLst>
                                          <p:attrName>style.visibility</p:attrName>
                                        </p:attrNameLst>
                                      </p:cBhvr>
                                      <p:to>
                                        <p:strVal val="hidden"/>
                                      </p:to>
                                    </p:set>
                                  </p:childTnLst>
                                </p:cTn>
                              </p:par>
                            </p:childTnLst>
                          </p:cTn>
                        </p:par>
                        <p:par>
                          <p:cTn id="11" fill="hold">
                            <p:stCondLst>
                              <p:cond delay="750"/>
                            </p:stCondLst>
                            <p:childTnLst>
                              <p:par>
                                <p:cTn id="12" presetID="42" presetClass="path" presetSubtype="0" accel="50000" decel="50000" fill="hold" nodeType="afterEffect">
                                  <p:stCondLst>
                                    <p:cond delay="500"/>
                                  </p:stCondLst>
                                  <p:childTnLst>
                                    <p:animMotion origin="layout" path="M 3.72493E-6 -1.85185E-6 L 0.00013 -0.08819 " pathEditMode="relative" rAng="0" ptsTypes="AA">
                                      <p:cBhvr>
                                        <p:cTn id="13" dur="500" fill="hold"/>
                                        <p:tgtEl>
                                          <p:spTgt spid="6"/>
                                        </p:tgtEl>
                                        <p:attrNameLst>
                                          <p:attrName>ppt_x</p:attrName>
                                          <p:attrName>ppt_y</p:attrName>
                                        </p:attrNameLst>
                                      </p:cBhvr>
                                      <p:rCtr x="0" y="-4421"/>
                                    </p:animMotion>
                                  </p:childTnLst>
                                </p:cTn>
                              </p:par>
                              <p:par>
                                <p:cTn id="14" presetID="42" presetClass="path" presetSubtype="0" accel="50000" decel="50000" fill="hold" nodeType="withEffect">
                                  <p:stCondLst>
                                    <p:cond delay="500"/>
                                  </p:stCondLst>
                                  <p:childTnLst>
                                    <p:animMotion origin="layout" path="M 3.23522E-6 3.33333E-6 L -0.00026 -0.02732 " pathEditMode="relative" rAng="0" ptsTypes="AA">
                                      <p:cBhvr>
                                        <p:cTn id="15" dur="500" fill="hold"/>
                                        <p:tgtEl>
                                          <p:spTgt spid="24"/>
                                        </p:tgtEl>
                                        <p:attrNameLst>
                                          <p:attrName>ppt_x</p:attrName>
                                          <p:attrName>ppt_y</p:attrName>
                                        </p:attrNameLst>
                                      </p:cBhvr>
                                      <p:rCtr x="-13" y="-1366"/>
                                    </p:animMotion>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6" presetClass="emph" presetSubtype="0" fill="hold" grpId="1" nodeType="withEffect">
                                  <p:stCondLst>
                                    <p:cond delay="0"/>
                                  </p:stCondLst>
                                  <p:childTnLst>
                                    <p:animScale>
                                      <p:cBhvr>
                                        <p:cTn id="24" dur="500" fill="hold"/>
                                        <p:tgtEl>
                                          <p:spTgt spid="26"/>
                                        </p:tgtEl>
                                      </p:cBhvr>
                                      <p:by x="0" y="0"/>
                                    </p:animScale>
                                  </p:childTnLst>
                                </p:cTn>
                              </p:par>
                              <p:par>
                                <p:cTn id="25" presetID="6" presetClass="emph" presetSubtype="0" fill="hold" grpId="1" nodeType="withEffect">
                                  <p:stCondLst>
                                    <p:cond delay="0"/>
                                  </p:stCondLst>
                                  <p:childTnLst>
                                    <p:animScale>
                                      <p:cBhvr>
                                        <p:cTn id="26" dur="500" fill="hold"/>
                                        <p:tgtEl>
                                          <p:spTgt spid="37"/>
                                        </p:tgtEl>
                                      </p:cBhvr>
                                      <p:by x="0" y="0"/>
                                    </p:animScale>
                                  </p:childTnLst>
                                </p:cTn>
                              </p:par>
                            </p:childTnLst>
                          </p:cTn>
                        </p:par>
                        <p:par>
                          <p:cTn id="27" fill="hold">
                            <p:stCondLst>
                              <p:cond delay="2250"/>
                            </p:stCondLst>
                            <p:childTnLst>
                              <p:par>
                                <p:cTn id="28" presetID="10" presetClass="entr" presetSubtype="0" fill="hold" nodeType="afterEffect">
                                  <p:stCondLst>
                                    <p:cond delay="10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100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25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50"/>
                                        <p:tgtEl>
                                          <p:spTgt spid="29"/>
                                        </p:tgtEl>
                                      </p:cBhvr>
                                    </p:animEffect>
                                  </p:childTnLst>
                                </p:cTn>
                              </p:par>
                              <p:par>
                                <p:cTn id="39" presetID="10" presetClass="exit" presetSubtype="0" fill="hold" nodeType="withEffect">
                                  <p:stCondLst>
                                    <p:cond delay="0"/>
                                  </p:stCondLst>
                                  <p:childTnLst>
                                    <p:animEffect transition="out" filter="fade">
                                      <p:cBhvr>
                                        <p:cTn id="40" dur="250"/>
                                        <p:tgtEl>
                                          <p:spTgt spid="28"/>
                                        </p:tgtEl>
                                      </p:cBhvr>
                                    </p:animEffect>
                                    <p:set>
                                      <p:cBhvr>
                                        <p:cTn id="41" dur="1" fill="hold">
                                          <p:stCondLst>
                                            <p:cond delay="24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50"/>
                                        <p:tgtEl>
                                          <p:spTgt spid="34"/>
                                        </p:tgtEl>
                                      </p:cBhvr>
                                    </p:animEffect>
                                    <p:set>
                                      <p:cBhvr>
                                        <p:cTn id="44" dur="1" fill="hold">
                                          <p:stCondLst>
                                            <p:cond delay="249"/>
                                          </p:stCondLst>
                                        </p:cTn>
                                        <p:tgtEl>
                                          <p:spTgt spid="34"/>
                                        </p:tgtEl>
                                        <p:attrNameLst>
                                          <p:attrName>style.visibility</p:attrName>
                                        </p:attrNameLst>
                                      </p:cBhvr>
                                      <p:to>
                                        <p:strVal val="hidden"/>
                                      </p:to>
                                    </p:set>
                                  </p:childTnLst>
                                </p:cTn>
                              </p:par>
                              <p:par>
                                <p:cTn id="45" presetID="10" presetClass="exit" presetSubtype="0" fill="hold" nodeType="withEffect">
                                  <p:stCondLst>
                                    <p:cond delay="2500"/>
                                  </p:stCondLst>
                                  <p:childTnLst>
                                    <p:animEffect transition="out" filter="fade">
                                      <p:cBhvr>
                                        <p:cTn id="46" dur="250"/>
                                        <p:tgtEl>
                                          <p:spTgt spid="29"/>
                                        </p:tgtEl>
                                      </p:cBhvr>
                                    </p:animEffect>
                                    <p:set>
                                      <p:cBhvr>
                                        <p:cTn id="47" dur="1" fill="hold">
                                          <p:stCondLst>
                                            <p:cond delay="249"/>
                                          </p:stCondLst>
                                        </p:cTn>
                                        <p:tgtEl>
                                          <p:spTgt spid="2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250"/>
                                        <p:tgtEl>
                                          <p:spTgt spid="30"/>
                                        </p:tgtEl>
                                      </p:cBhvr>
                                    </p:animEffect>
                                  </p:childTnLst>
                                </p:cTn>
                              </p:par>
                              <p:par>
                                <p:cTn id="51" presetID="42" presetClass="path" presetSubtype="0" accel="50000" decel="50000" fill="hold" nodeType="withEffect">
                                  <p:stCondLst>
                                    <p:cond delay="500"/>
                                  </p:stCondLst>
                                  <p:childTnLst>
                                    <p:animMotion origin="layout" path="M -1.95363E-6 1.85185E-6 L -0.08544 0.13727 " pathEditMode="relative" rAng="0" ptsTypes="AA">
                                      <p:cBhvr>
                                        <p:cTn id="52" dur="500" fill="hold"/>
                                        <p:tgtEl>
                                          <p:spTgt spid="30"/>
                                        </p:tgtEl>
                                        <p:attrNameLst>
                                          <p:attrName>ppt_x</p:attrName>
                                          <p:attrName>ppt_y</p:attrName>
                                        </p:attrNameLst>
                                      </p:cBhvr>
                                      <p:rCtr x="-4272" y="6852"/>
                                    </p:animMotion>
                                  </p:childTnLst>
                                </p:cTn>
                              </p:par>
                              <p:par>
                                <p:cTn id="53" presetID="10" presetClass="entr" presetSubtype="0" fill="hold" nodeType="withEffect">
                                  <p:stCondLst>
                                    <p:cond delay="75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250"/>
                                        <p:tgtEl>
                                          <p:spTgt spid="31"/>
                                        </p:tgtEl>
                                      </p:cBhvr>
                                    </p:animEffect>
                                  </p:childTnLst>
                                </p:cTn>
                              </p:par>
                              <p:par>
                                <p:cTn id="56" presetID="42" presetClass="path" presetSubtype="0" accel="50000" decel="50000" fill="hold" nodeType="withEffect">
                                  <p:stCondLst>
                                    <p:cond delay="1000"/>
                                  </p:stCondLst>
                                  <p:childTnLst>
                                    <p:animMotion origin="layout" path="M -9.16905E-7 -3.33333E-6 L -0.08544 0.13727 " pathEditMode="relative" rAng="0" ptsTypes="AA">
                                      <p:cBhvr>
                                        <p:cTn id="57" dur="500" fill="hold"/>
                                        <p:tgtEl>
                                          <p:spTgt spid="31"/>
                                        </p:tgtEl>
                                        <p:attrNameLst>
                                          <p:attrName>ppt_x</p:attrName>
                                          <p:attrName>ppt_y</p:attrName>
                                        </p:attrNameLst>
                                      </p:cBhvr>
                                      <p:rCtr x="-4272" y="6852"/>
                                    </p:animMotion>
                                  </p:childTnLst>
                                </p:cTn>
                              </p:par>
                              <p:par>
                                <p:cTn id="58" presetID="10" presetClass="entr" presetSubtype="0" fill="hold" nodeType="withEffect">
                                  <p:stCondLst>
                                    <p:cond delay="125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250"/>
                                        <p:tgtEl>
                                          <p:spTgt spid="32"/>
                                        </p:tgtEl>
                                      </p:cBhvr>
                                    </p:animEffect>
                                  </p:childTnLst>
                                </p:cTn>
                              </p:par>
                              <p:par>
                                <p:cTn id="61" presetID="42" presetClass="path" presetSubtype="0" accel="50000" decel="50000" fill="hold" nodeType="withEffect">
                                  <p:stCondLst>
                                    <p:cond delay="1500"/>
                                  </p:stCondLst>
                                  <p:childTnLst>
                                    <p:animMotion origin="layout" path="M -1.22428E-7 4.07407E-6 L -0.08544 0.13726 " pathEditMode="relative" rAng="0" ptsTypes="AA">
                                      <p:cBhvr>
                                        <p:cTn id="62" dur="500" fill="hold"/>
                                        <p:tgtEl>
                                          <p:spTgt spid="32"/>
                                        </p:tgtEl>
                                        <p:attrNameLst>
                                          <p:attrName>ppt_x</p:attrName>
                                          <p:attrName>ppt_y</p:attrName>
                                        </p:attrNameLst>
                                      </p:cBhvr>
                                      <p:rCtr x="-4272" y="6852"/>
                                    </p:animMotion>
                                  </p:childTnLst>
                                </p:cTn>
                              </p:par>
                              <p:par>
                                <p:cTn id="63" presetID="10" presetClass="entr" presetSubtype="0" fill="hold" nodeType="withEffect">
                                  <p:stCondLst>
                                    <p:cond delay="175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250"/>
                                        <p:tgtEl>
                                          <p:spTgt spid="33"/>
                                        </p:tgtEl>
                                      </p:cBhvr>
                                    </p:animEffect>
                                  </p:childTnLst>
                                </p:cTn>
                              </p:par>
                              <p:par>
                                <p:cTn id="66" presetID="42" presetClass="path" presetSubtype="0" accel="50000" decel="50000" fill="hold" nodeType="withEffect">
                                  <p:stCondLst>
                                    <p:cond delay="2000"/>
                                  </p:stCondLst>
                                  <p:childTnLst>
                                    <p:animMotion origin="layout" path="M 9.14301E-7 3.7037E-7 L -0.08544 0.13727 " pathEditMode="relative" rAng="0" ptsTypes="AA">
                                      <p:cBhvr>
                                        <p:cTn id="67" dur="500" fill="hold"/>
                                        <p:tgtEl>
                                          <p:spTgt spid="33"/>
                                        </p:tgtEl>
                                        <p:attrNameLst>
                                          <p:attrName>ppt_x</p:attrName>
                                          <p:attrName>ppt_y</p:attrName>
                                        </p:attrNameLst>
                                      </p:cBhvr>
                                      <p:rCtr x="-4272" y="6852"/>
                                    </p:animMotion>
                                  </p:childTnLst>
                                </p:cTn>
                              </p:par>
                            </p:childTnLst>
                          </p:cTn>
                        </p:par>
                        <p:par>
                          <p:cTn id="68" fill="hold">
                            <p:stCondLst>
                              <p:cond delay="275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50"/>
                                        <p:tgtEl>
                                          <p:spTgt spid="2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250"/>
                                        <p:tgtEl>
                                          <p:spTgt spid="40"/>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5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250"/>
                                        <p:tgtEl>
                                          <p:spTgt spid="43"/>
                                        </p:tgtEl>
                                      </p:cBhvr>
                                    </p:animEffect>
                                  </p:childTnLst>
                                </p:cTn>
                              </p:par>
                              <p:par>
                                <p:cTn id="83" presetID="10" presetClass="exit" presetSubtype="0" fill="hold" nodeType="withEffect">
                                  <p:stCondLst>
                                    <p:cond delay="500"/>
                                  </p:stCondLst>
                                  <p:childTnLst>
                                    <p:animEffect transition="out" filter="fade">
                                      <p:cBhvr>
                                        <p:cTn id="84" dur="250"/>
                                        <p:tgtEl>
                                          <p:spTgt spid="40"/>
                                        </p:tgtEl>
                                      </p:cBhvr>
                                    </p:animEffect>
                                    <p:set>
                                      <p:cBhvr>
                                        <p:cTn id="85" dur="1" fill="hold">
                                          <p:stCondLst>
                                            <p:cond delay="249"/>
                                          </p:stCondLst>
                                        </p:cTn>
                                        <p:tgtEl>
                                          <p:spTgt spid="40"/>
                                        </p:tgtEl>
                                        <p:attrNameLst>
                                          <p:attrName>style.visibility</p:attrName>
                                        </p:attrNameLst>
                                      </p:cBhvr>
                                      <p:to>
                                        <p:strVal val="hidden"/>
                                      </p:to>
                                    </p:set>
                                  </p:childTnLst>
                                </p:cTn>
                              </p:par>
                              <p:par>
                                <p:cTn id="86" presetID="10" presetClass="entr" presetSubtype="0" fill="hold" nodeType="withEffect">
                                  <p:stCondLst>
                                    <p:cond delay="500"/>
                                  </p:stCondLst>
                                  <p:childTnLst>
                                    <p:set>
                                      <p:cBhvr>
                                        <p:cTn id="87" dur="1" fill="hold">
                                          <p:stCondLst>
                                            <p:cond delay="0"/>
                                          </p:stCondLst>
                                        </p:cTn>
                                        <p:tgtEl>
                                          <p:spTgt spid="44"/>
                                        </p:tgtEl>
                                        <p:attrNameLst>
                                          <p:attrName>style.visibility</p:attrName>
                                        </p:attrNameLst>
                                      </p:cBhvr>
                                      <p:to>
                                        <p:strVal val="visible"/>
                                      </p:to>
                                    </p:set>
                                    <p:animEffect transition="in" filter="fade">
                                      <p:cBhvr>
                                        <p:cTn id="88" dur="250"/>
                                        <p:tgtEl>
                                          <p:spTgt spid="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animEffect transition="in" filter="fade">
                                      <p:cBhvr>
                                        <p:cTn id="93" dur="250"/>
                                        <p:tgtEl>
                                          <p:spTgt spid="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250"/>
                                        <p:tgtEl>
                                          <p:spTgt spid="48"/>
                                        </p:tgtEl>
                                      </p:cBhvr>
                                    </p:animEffect>
                                  </p:childTnLst>
                                </p:cTn>
                              </p:par>
                              <p:par>
                                <p:cTn id="97" presetID="10" presetClass="entr" presetSubtype="0" fill="hold"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250"/>
                                        <p:tgtEl>
                                          <p:spTgt spid="49"/>
                                        </p:tgtEl>
                                      </p:cBhvr>
                                    </p:animEffect>
                                  </p:childTnLst>
                                </p:cTn>
                              </p:par>
                              <p:par>
                                <p:cTn id="100" presetID="10" presetClass="exit" presetSubtype="0" fill="hold" nodeType="withEffect">
                                  <p:stCondLst>
                                    <p:cond delay="500"/>
                                  </p:stCondLst>
                                  <p:childTnLst>
                                    <p:animEffect transition="out" filter="fade">
                                      <p:cBhvr>
                                        <p:cTn id="101" dur="250"/>
                                        <p:tgtEl>
                                          <p:spTgt spid="45"/>
                                        </p:tgtEl>
                                      </p:cBhvr>
                                    </p:animEffect>
                                    <p:set>
                                      <p:cBhvr>
                                        <p:cTn id="102" dur="1" fill="hold">
                                          <p:stCondLst>
                                            <p:cond delay="249"/>
                                          </p:stCondLst>
                                        </p:cTn>
                                        <p:tgtEl>
                                          <p:spTgt spid="45"/>
                                        </p:tgtEl>
                                        <p:attrNameLst>
                                          <p:attrName>style.visibility</p:attrName>
                                        </p:attrNameLst>
                                      </p:cBhvr>
                                      <p:to>
                                        <p:strVal val="hidden"/>
                                      </p:to>
                                    </p:set>
                                  </p:childTnLst>
                                </p:cTn>
                              </p:par>
                              <p:par>
                                <p:cTn id="103" presetID="10" presetClass="entr" presetSubtype="0" fill="hold"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7" grpId="0" animBg="1"/>
      <p:bldP spid="37" grpId="1" animBg="1"/>
      <p:bldP spid="43"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8DEE4CCE-E124-4EEF-808B-DF88997C2318}" type="slidenum">
              <a:rPr lang="en-US">
                <a:solidFill>
                  <a:srgbClr val="000000"/>
                </a:solidFill>
              </a:rPr>
              <a:pPr>
                <a:defRPr/>
              </a:pPr>
              <a:t>13</a:t>
            </a:fld>
            <a:endParaRPr lang="en-US" dirty="0">
              <a:solidFill>
                <a:srgbClr val="000000"/>
              </a:solidFill>
            </a:endParaRPr>
          </a:p>
        </p:txBody>
      </p:sp>
      <p:sp>
        <p:nvSpPr>
          <p:cNvPr id="4" name="Text Placeholder 3"/>
          <p:cNvSpPr>
            <a:spLocks noGrp="1"/>
          </p:cNvSpPr>
          <p:nvPr>
            <p:ph type="body" sz="quarter" idx="14"/>
          </p:nvPr>
        </p:nvSpPr>
        <p:spPr/>
        <p:txBody>
          <a:bodyPr/>
          <a:lstStyle/>
          <a:p>
            <a:pPr marL="457063" indent="-457063">
              <a:spcAft>
                <a:spcPts val="1799"/>
              </a:spcAft>
              <a:buFont typeface="+mj-lt"/>
              <a:buAutoNum type="arabicPeriod"/>
            </a:pPr>
            <a:r>
              <a:rPr lang="en-US" sz="2799" dirty="0"/>
              <a:t>Doesn’t rely solely on income yields or stock appreciation to generate retirement income</a:t>
            </a:r>
          </a:p>
          <a:p>
            <a:pPr marL="457063" indent="-457063">
              <a:spcAft>
                <a:spcPts val="1799"/>
              </a:spcAft>
              <a:buFont typeface="+mj-lt"/>
              <a:buAutoNum type="arabicPeriod"/>
            </a:pPr>
            <a:r>
              <a:rPr lang="en-US" sz="2799" dirty="0"/>
              <a:t>Establishes an approach to help manage market volatility </a:t>
            </a:r>
          </a:p>
          <a:p>
            <a:pPr marL="457063" indent="-457063">
              <a:spcAft>
                <a:spcPts val="1799"/>
              </a:spcAft>
              <a:buFont typeface="+mj-lt"/>
              <a:buAutoNum type="arabicPeriod"/>
            </a:pPr>
            <a:r>
              <a:rPr lang="en-US" sz="2799" dirty="0"/>
              <a:t>Aligns investment allocations and risks with an appropriate time horizon</a:t>
            </a:r>
          </a:p>
        </p:txBody>
      </p:sp>
      <p:sp>
        <p:nvSpPr>
          <p:cNvPr id="2" name="Text Placeholder 1">
            <a:extLst>
              <a:ext uri="{FF2B5EF4-FFF2-40B4-BE49-F238E27FC236}">
                <a16:creationId xmlns:a16="http://schemas.microsoft.com/office/drawing/2014/main" id="{A762DFD7-04C8-A541-BB03-09F02A60522F}"/>
              </a:ext>
            </a:extLst>
          </p:cNvPr>
          <p:cNvSpPr>
            <a:spLocks noGrp="1"/>
          </p:cNvSpPr>
          <p:nvPr>
            <p:ph type="body" sz="quarter" idx="32"/>
          </p:nvPr>
        </p:nvSpPr>
        <p:spPr/>
        <p:txBody>
          <a:bodyPr/>
          <a:lstStyle/>
          <a:p>
            <a:r>
              <a:rPr lang="en-US" dirty="0"/>
              <a:t>Benefits of a Diverse Retirement Income Strategy</a:t>
            </a:r>
          </a:p>
        </p:txBody>
      </p:sp>
      <p:sp>
        <p:nvSpPr>
          <p:cNvPr id="6" name="Text Placeholder 3">
            <a:extLst>
              <a:ext uri="{FF2B5EF4-FFF2-40B4-BE49-F238E27FC236}">
                <a16:creationId xmlns:a16="http://schemas.microsoft.com/office/drawing/2014/main" id="{771F7165-06CF-4DC4-A908-70EC28E2F033}"/>
              </a:ext>
            </a:extLst>
          </p:cNvPr>
          <p:cNvSpPr>
            <a:spLocks noGrp="1"/>
          </p:cNvSpPr>
          <p:nvPr>
            <p:ph type="body" sz="quarter" idx="26"/>
          </p:nvPr>
        </p:nvSpPr>
        <p:spPr>
          <a:xfrm>
            <a:off x="457199" y="6336549"/>
            <a:ext cx="11274552" cy="246221"/>
          </a:xfrm>
        </p:spPr>
        <p:txBody>
          <a:bodyPr/>
          <a:lstStyle/>
          <a:p>
            <a:pPr lvl="2"/>
            <a:r>
              <a:rPr lang="en-US" sz="1600" b="1" i="0" dirty="0"/>
              <a:t>Diversification and asset allocation strategies do not ensure a profit or protect against a loss.</a:t>
            </a:r>
          </a:p>
        </p:txBody>
      </p:sp>
    </p:spTree>
    <p:extLst>
      <p:ext uri="{BB962C8B-B14F-4D97-AF65-F5344CB8AC3E}">
        <p14:creationId xmlns:p14="http://schemas.microsoft.com/office/powerpoint/2010/main" val="229727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C35460-CEF1-844B-912C-DCC953A8DC30}"/>
              </a:ext>
            </a:extLst>
          </p:cNvPr>
          <p:cNvSpPr>
            <a:spLocks noGrp="1"/>
          </p:cNvSpPr>
          <p:nvPr>
            <p:ph type="body" sz="quarter" idx="10"/>
          </p:nvPr>
        </p:nvSpPr>
        <p:spPr>
          <a:xfrm>
            <a:off x="1828800" y="1371600"/>
            <a:ext cx="8229600" cy="2200602"/>
          </a:xfrm>
        </p:spPr>
        <p:txBody>
          <a:bodyPr/>
          <a:lstStyle/>
          <a:p>
            <a:r>
              <a:rPr lang="en-US" dirty="0">
                <a:solidFill>
                  <a:srgbClr val="5FC0EB"/>
                </a:solidFill>
              </a:rPr>
              <a:t>Retirement is wonderful if you have </a:t>
            </a:r>
            <a:br>
              <a:rPr lang="en-US" dirty="0">
                <a:solidFill>
                  <a:srgbClr val="5FC0EB"/>
                </a:solidFill>
              </a:rPr>
            </a:br>
            <a:r>
              <a:rPr lang="en-US" dirty="0">
                <a:solidFill>
                  <a:srgbClr val="5FC0EB"/>
                </a:solidFill>
              </a:rPr>
              <a:t>two essentials — </a:t>
            </a:r>
            <a:r>
              <a:rPr lang="en-US" b="1" dirty="0"/>
              <a:t>much to live on </a:t>
            </a:r>
            <a:br>
              <a:rPr lang="en-US" b="1" dirty="0"/>
            </a:br>
            <a:r>
              <a:rPr lang="en-US" b="1" dirty="0"/>
              <a:t>and much to live for</a:t>
            </a:r>
            <a:r>
              <a:rPr lang="en-US" dirty="0">
                <a:solidFill>
                  <a:srgbClr val="5FC0EB"/>
                </a:solidFill>
              </a:rPr>
              <a:t>.”</a:t>
            </a:r>
          </a:p>
          <a:p>
            <a:r>
              <a:rPr lang="en-US" sz="2000" dirty="0">
                <a:solidFill>
                  <a:srgbClr val="5FC0EB"/>
                </a:solidFill>
              </a:rPr>
              <a:t>– Unknown</a:t>
            </a:r>
          </a:p>
        </p:txBody>
      </p:sp>
    </p:spTree>
    <p:extLst>
      <p:ext uri="{BB962C8B-B14F-4D97-AF65-F5344CB8AC3E}">
        <p14:creationId xmlns:p14="http://schemas.microsoft.com/office/powerpoint/2010/main" val="34730952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Franklin Templeton Distributors, Inc.</a:t>
            </a:r>
          </a:p>
          <a:p>
            <a:r>
              <a:rPr lang="en-US" dirty="0"/>
              <a:t>One Franklin Parkway</a:t>
            </a:r>
          </a:p>
          <a:p>
            <a:r>
              <a:rPr lang="en-US" dirty="0"/>
              <a:t>San Mateo, CA 94403-1906</a:t>
            </a:r>
          </a:p>
          <a:p>
            <a:r>
              <a:rPr lang="en-US" dirty="0">
                <a:solidFill>
                  <a:schemeClr val="accent1"/>
                </a:solidFill>
              </a:rPr>
              <a:t>franklintempleton.com</a:t>
            </a:r>
          </a:p>
          <a:p>
            <a:endParaRPr lang="en-US" dirty="0"/>
          </a:p>
        </p:txBody>
      </p:sp>
      <p:sp>
        <p:nvSpPr>
          <p:cNvPr id="3" name="Text Placeholder 2"/>
          <p:cNvSpPr>
            <a:spLocks noGrp="1"/>
          </p:cNvSpPr>
          <p:nvPr>
            <p:ph type="body" sz="quarter" idx="11"/>
          </p:nvPr>
        </p:nvSpPr>
        <p:spPr/>
        <p:txBody>
          <a:bodyPr/>
          <a:lstStyle/>
          <a:p>
            <a:r>
              <a:rPr lang="en-US" dirty="0"/>
              <a:t>MIL3 PPT 02/21</a:t>
            </a:r>
          </a:p>
        </p:txBody>
      </p:sp>
      <p:sp>
        <p:nvSpPr>
          <p:cNvPr id="4" name="Text Placeholder 3"/>
          <p:cNvSpPr>
            <a:spLocks noGrp="1"/>
          </p:cNvSpPr>
          <p:nvPr>
            <p:ph type="body" sz="quarter" idx="26"/>
          </p:nvPr>
        </p:nvSpPr>
        <p:spPr>
          <a:xfrm>
            <a:off x="457200" y="1414061"/>
            <a:ext cx="11274552" cy="3162404"/>
          </a:xfrm>
        </p:spPr>
        <p:txBody>
          <a:bodyPr/>
          <a:lstStyle/>
          <a:p>
            <a:pPr lvl="1"/>
            <a:r>
              <a:rPr lang="en-US" b="1" i="0" dirty="0"/>
              <a:t>This communication is general in nature, and should not be considered or relied upon as legal, tax or investment advice or an investment recommendation, or as a substitute for legal or tax counsel and provided for educational and informational purposes only. </a:t>
            </a:r>
            <a:r>
              <a:rPr lang="en-US" i="0" dirty="0"/>
              <a:t>Any investment products or services named herein are for illustrative purposes only, and should not be considered an offer to buy or sell, or an investment recommendation for, any specific security, strategy or investment product or service. Always consult a qualified professional or your own independent financial professional for personalized advice and investment recommendations tailored to your specific goals, individual situation, and risk tolerance.</a:t>
            </a:r>
          </a:p>
          <a:p>
            <a:pPr lvl="1"/>
            <a:r>
              <a:rPr lang="en-US" i="0" dirty="0"/>
              <a:t>Franklin Templeton Investments does not provide legal or tax advice. Federal and state laws and regulations are complex and subject to change, which can materially impact your results. Franklin Templeton Distributors, Inc. (FTDI) cannot guarantee that such information is accurate, complete or timely; and disclaims any liability arising out of your use of, or any tax position taken in reliance on, such information.</a:t>
            </a:r>
          </a:p>
          <a:p>
            <a:pPr lvl="1"/>
            <a:r>
              <a:rPr lang="en-US" i="0" dirty="0"/>
              <a:t>All financial decisions, strategies, and investments involve risks, including possible loss of principal. Stock prices fluctuate, sometimes rapidly and dramatically, due to factors affecting individual companies, particular industries or sectors, or general market conditions. Bond prices generally move in the opposite direction of interest rates. Thus, as the prices of bonds in the fund adjust to a rise in interest rates, the fund’s share price may decline. Changes in the financial strength of a bond issuer or in a bond’s credit rating may affect its value. </a:t>
            </a:r>
          </a:p>
          <a:p>
            <a:pPr lvl="1"/>
            <a:r>
              <a:rPr lang="en-US" i="0" dirty="0"/>
              <a:t>Fluctuations in the financial markets and other factors may cause declines in one’s account. </a:t>
            </a:r>
            <a:r>
              <a:rPr lang="en-US" b="1" i="0" dirty="0"/>
              <a:t>Diversification and asset allocation strategies do not ensure a profit or protect against a loss.</a:t>
            </a:r>
            <a:r>
              <a:rPr lang="en-US" i="0" dirty="0"/>
              <a:t> There is no guarantee that any particular asset allocation will meet one’s investment goal, provide one with a given level of income, or provide sufficient funds to meet future retirement needs. Investors are strongly advised to consult with appropriate financial, legal or tax professionals about one’s specific circumstances and individual goals. </a:t>
            </a:r>
          </a:p>
          <a:p>
            <a:pPr lvl="1"/>
            <a:endParaRPr lang="en-US" i="0" dirty="0"/>
          </a:p>
          <a:p>
            <a:pPr lvl="2"/>
            <a:r>
              <a:rPr lang="en-US" i="0" dirty="0"/>
              <a:t>Important data provider notices and terms available at </a:t>
            </a:r>
            <a:r>
              <a:rPr lang="en-US" i="0" dirty="0">
                <a:hlinkClick r:id="rId3"/>
              </a:rPr>
              <a:t>www.franklintempletondatasources.com</a:t>
            </a:r>
            <a:r>
              <a:rPr lang="en-US" i="0" dirty="0"/>
              <a:t>.</a:t>
            </a:r>
          </a:p>
          <a:p>
            <a:pPr lvl="2"/>
            <a:r>
              <a:rPr lang="en-US" dirty="0"/>
              <a:t>Investors should carefully consider a fund’s investment goals, risks, charges and expenses before investing. To obtain a summary prospectus and/or prospectus, which contains this and other information, talk to your financial professional, call us at  (800) DIAL BEN/342-5236 or visit franklintempleton.com. Please carefully read the prospectus before you invest or send money.</a:t>
            </a:r>
          </a:p>
        </p:txBody>
      </p:sp>
    </p:spTree>
    <p:extLst>
      <p:ext uri="{BB962C8B-B14F-4D97-AF65-F5344CB8AC3E}">
        <p14:creationId xmlns:p14="http://schemas.microsoft.com/office/powerpoint/2010/main" val="10953887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E6C418-79F4-40E3-BA46-A27779A6D16C}"/>
              </a:ext>
            </a:extLst>
          </p:cNvPr>
          <p:cNvGrpSpPr/>
          <p:nvPr/>
        </p:nvGrpSpPr>
        <p:grpSpPr>
          <a:xfrm>
            <a:off x="365760" y="914400"/>
            <a:ext cx="5990154" cy="4864617"/>
            <a:chOff x="457200" y="2540596"/>
            <a:chExt cx="5990154" cy="4864617"/>
          </a:xfrm>
        </p:grpSpPr>
        <p:sp>
          <p:nvSpPr>
            <p:cNvPr id="21" name="Text Placeholder 8">
              <a:extLst>
                <a:ext uri="{FF2B5EF4-FFF2-40B4-BE49-F238E27FC236}">
                  <a16:creationId xmlns:a16="http://schemas.microsoft.com/office/drawing/2014/main" id="{1FB3CE70-FE3A-479C-AF7B-D83E337CD0E7}"/>
                </a:ext>
              </a:extLst>
            </p:cNvPr>
            <p:cNvSpPr txBox="1">
              <a:spLocks/>
            </p:cNvSpPr>
            <p:nvPr/>
          </p:nvSpPr>
          <p:spPr bwMode="gray">
            <a:xfrm>
              <a:off x="1052394" y="3511839"/>
              <a:ext cx="5394960" cy="3893374"/>
            </a:xfrm>
            <a:prstGeom prst="rect">
              <a:avLst/>
            </a:prstGeom>
            <a:solidFill>
              <a:schemeClr val="accent1"/>
            </a:solidFill>
            <a:ln>
              <a:solidFill>
                <a:schemeClr val="accent1"/>
              </a:solidFill>
            </a:ln>
          </p:spPr>
          <p:txBody>
            <a:bodyPr wrap="square" lIns="274320" tIns="182880" rIns="274320" bIns="228600" numCol="1" anchor="t">
              <a:spAutoFit/>
            </a:bodyPr>
            <a:lstStyle>
              <a:lvl1pPr marL="0" indent="0" algn="l" defTabSz="914400" rtl="0" eaLnBrk="1" latinLnBrk="0" hangingPunct="1">
                <a:spcBef>
                  <a:spcPts val="0"/>
                </a:spcBef>
                <a:spcAft>
                  <a:spcPts val="300"/>
                </a:spcAft>
                <a:buFont typeface="Arial" panose="020B0604020202020204" pitchFamily="34" charset="0"/>
                <a:buNone/>
                <a:defRPr sz="1400" b="1" kern="1200" baseline="0">
                  <a:solidFill>
                    <a:schemeClr val="bg1"/>
                  </a:solidFill>
                  <a:latin typeface="Arial" pitchFamily="34" charset="0"/>
                  <a:ea typeface="+mn-ea"/>
                  <a:cs typeface="Arial" panose="020B0604020202020204" pitchFamily="34" charset="0"/>
                </a:defRPr>
              </a:lvl1pPr>
              <a:lvl2pPr marL="0" indent="0" algn="l" defTabSz="914400" rtl="0" eaLnBrk="1" latinLnBrk="0" hangingPunct="1">
                <a:spcBef>
                  <a:spcPts val="0"/>
                </a:spcBef>
                <a:spcAft>
                  <a:spcPts val="900"/>
                </a:spcAft>
                <a:buFont typeface="Arial" panose="020B0604020202020204" pitchFamily="34" charset="0"/>
                <a:buNone/>
                <a:defRPr sz="3000" b="1" i="0" kern="1200" cap="all" baseline="0">
                  <a:solidFill>
                    <a:schemeClr val="bg1"/>
                  </a:solidFill>
                  <a:latin typeface="Arial Narrow" pitchFamily="34" charset="0"/>
                  <a:ea typeface="+mn-ea"/>
                  <a:cs typeface="+mn-cs"/>
                </a:defRPr>
              </a:lvl2pPr>
              <a:lvl3pPr marL="0" indent="0" algn="l" defTabSz="914400" rtl="0" eaLnBrk="1" latinLnBrk="0" hangingPunct="1">
                <a:spcBef>
                  <a:spcPts val="0"/>
                </a:spcBef>
                <a:spcAft>
                  <a:spcPts val="1200"/>
                </a:spcAft>
                <a:buFont typeface="Arial" panose="020B0604020202020204" pitchFamily="34" charset="0"/>
                <a:buNone/>
                <a:defRPr sz="1800" kern="1200" baseline="0">
                  <a:solidFill>
                    <a:schemeClr val="bg1"/>
                  </a:solidFill>
                  <a:latin typeface="Arial" pitchFamily="34" charset="0"/>
                  <a:ea typeface="+mn-ea"/>
                  <a:cs typeface="+mn-cs"/>
                </a:defRPr>
              </a:lvl3pPr>
              <a:lvl4pPr marL="0" indent="0" algn="l" defTabSz="914400" rtl="0" eaLnBrk="1" latinLnBrk="0" hangingPunct="1">
                <a:spcBef>
                  <a:spcPts val="0"/>
                </a:spcBef>
                <a:spcAft>
                  <a:spcPts val="600"/>
                </a:spcAft>
                <a:buFont typeface="Arial" panose="020B0604020202020204" pitchFamily="34" charset="0"/>
                <a:buNone/>
                <a:defRPr sz="1200" kern="1200" baseline="0">
                  <a:solidFill>
                    <a:schemeClr val="bg1"/>
                  </a:solidFill>
                  <a:latin typeface="Arial"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Aft>
                  <a:spcPts val="1200"/>
                </a:spcAft>
              </a:pPr>
              <a:r>
                <a:rPr lang="en-US" sz="4000" dirty="0">
                  <a:latin typeface="Arial" panose="020B0604020202020204" pitchFamily="34" charset="0"/>
                  <a:cs typeface="Arial" panose="020B0604020202020204" pitchFamily="34" charset="0"/>
                </a:rPr>
                <a:t>Building Retirement Income Strategies</a:t>
              </a:r>
            </a:p>
            <a:p>
              <a:pPr lvl="1">
                <a:spcAft>
                  <a:spcPts val="0"/>
                </a:spcAft>
              </a:pPr>
              <a:r>
                <a:rPr lang="en-US" sz="2800" b="0" cap="none" dirty="0">
                  <a:latin typeface="+mj-lt"/>
                </a:rPr>
                <a:t>Making It Last – Retirement Income for Everyday Investors</a:t>
              </a:r>
              <a:endParaRPr lang="en-US" dirty="0"/>
            </a:p>
          </p:txBody>
        </p:sp>
        <p:grpSp>
          <p:nvGrpSpPr>
            <p:cNvPr id="14" name="Group 13">
              <a:extLst>
                <a:ext uri="{FF2B5EF4-FFF2-40B4-BE49-F238E27FC236}">
                  <a16:creationId xmlns:a16="http://schemas.microsoft.com/office/drawing/2014/main" id="{1A362596-F3A7-4363-946F-0E2CE4A560E2}"/>
                </a:ext>
              </a:extLst>
            </p:cNvPr>
            <p:cNvGrpSpPr/>
            <p:nvPr/>
          </p:nvGrpSpPr>
          <p:grpSpPr bwMode="gray">
            <a:xfrm>
              <a:off x="457200" y="2540596"/>
              <a:ext cx="2952581" cy="1276551"/>
              <a:chOff x="154524" y="444292"/>
              <a:chExt cx="2952581" cy="1276551"/>
            </a:xfrm>
          </p:grpSpPr>
          <p:pic>
            <p:nvPicPr>
              <p:cNvPr id="15" name="Picture 14">
                <a:extLst>
                  <a:ext uri="{FF2B5EF4-FFF2-40B4-BE49-F238E27FC236}">
                    <a16:creationId xmlns:a16="http://schemas.microsoft.com/office/drawing/2014/main" id="{8BADE332-E352-4EDF-A99F-F623E09FC02B}"/>
                  </a:ext>
                </a:extLst>
              </p:cNvPr>
              <p:cNvPicPr>
                <a:picLocks noChangeAspect="1"/>
              </p:cNvPicPr>
              <p:nvPr userDrawn="1"/>
            </p:nvPicPr>
            <p:blipFill rotWithShape="1">
              <a:blip r:embed="rId3"/>
              <a:stretch/>
            </p:blipFill>
            <p:spPr bwMode="gray">
              <a:xfrm>
                <a:off x="457200" y="444292"/>
                <a:ext cx="2649905" cy="976364"/>
              </a:xfrm>
              <a:prstGeom prst="rect">
                <a:avLst/>
              </a:prstGeom>
              <a:solidFill>
                <a:srgbClr val="005598"/>
              </a:solidFill>
            </p:spPr>
          </p:pic>
          <p:sp>
            <p:nvSpPr>
              <p:cNvPr id="16" name="Freeform 73">
                <a:extLst>
                  <a:ext uri="{FF2B5EF4-FFF2-40B4-BE49-F238E27FC236}">
                    <a16:creationId xmlns:a16="http://schemas.microsoft.com/office/drawing/2014/main" id="{C17FD06B-3A0C-4DBC-8EEF-0C3094E0D3F4}"/>
                  </a:ext>
                </a:extLst>
              </p:cNvPr>
              <p:cNvSpPr/>
              <p:nvPr/>
            </p:nvSpPr>
            <p:spPr bwMode="gray">
              <a:xfrm>
                <a:off x="154524" y="1419091"/>
                <a:ext cx="301752" cy="301752"/>
              </a:xfrm>
              <a:custGeom>
                <a:avLst/>
                <a:gdLst>
                  <a:gd name="connsiteX0" fmla="*/ 201168 w 301752"/>
                  <a:gd name="connsiteY0" fmla="*/ 0 h 301752"/>
                  <a:gd name="connsiteX1" fmla="*/ 301752 w 301752"/>
                  <a:gd name="connsiteY1" fmla="*/ 0 h 301752"/>
                  <a:gd name="connsiteX2" fmla="*/ 301752 w 301752"/>
                  <a:gd name="connsiteY2" fmla="*/ 1 h 301752"/>
                  <a:gd name="connsiteX3" fmla="*/ 301752 w 301752"/>
                  <a:gd name="connsiteY3" fmla="*/ 100585 h 301752"/>
                  <a:gd name="connsiteX4" fmla="*/ 301752 w 301752"/>
                  <a:gd name="connsiteY4" fmla="*/ 301752 h 301752"/>
                  <a:gd name="connsiteX5" fmla="*/ 201168 w 301752"/>
                  <a:gd name="connsiteY5" fmla="*/ 301752 h 301752"/>
                  <a:gd name="connsiteX6" fmla="*/ 201168 w 301752"/>
                  <a:gd name="connsiteY6" fmla="*/ 100585 h 301752"/>
                  <a:gd name="connsiteX7" fmla="*/ 0 w 301752"/>
                  <a:gd name="connsiteY7" fmla="*/ 100585 h 301752"/>
                  <a:gd name="connsiteX8" fmla="*/ 0 w 301752"/>
                  <a:gd name="connsiteY8" fmla="*/ 1 h 301752"/>
                  <a:gd name="connsiteX9" fmla="*/ 201168 w 301752"/>
                  <a:gd name="connsiteY9" fmla="*/ 1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 h="301752">
                    <a:moveTo>
                      <a:pt x="201168" y="0"/>
                    </a:moveTo>
                    <a:lnTo>
                      <a:pt x="301752" y="0"/>
                    </a:lnTo>
                    <a:lnTo>
                      <a:pt x="301752" y="1"/>
                    </a:lnTo>
                    <a:lnTo>
                      <a:pt x="301752" y="100585"/>
                    </a:lnTo>
                    <a:lnTo>
                      <a:pt x="301752" y="301752"/>
                    </a:lnTo>
                    <a:lnTo>
                      <a:pt x="201168" y="301752"/>
                    </a:lnTo>
                    <a:lnTo>
                      <a:pt x="201168" y="100585"/>
                    </a:lnTo>
                    <a:lnTo>
                      <a:pt x="0" y="100585"/>
                    </a:lnTo>
                    <a:lnTo>
                      <a:pt x="0" y="1"/>
                    </a:lnTo>
                    <a:lnTo>
                      <a:pt x="201168" y="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Tree>
    <p:extLst>
      <p:ext uri="{BB962C8B-B14F-4D97-AF65-F5344CB8AC3E}">
        <p14:creationId xmlns:p14="http://schemas.microsoft.com/office/powerpoint/2010/main" val="802177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DEE4CCE-E124-4EEF-808B-DF88997C2318}" type="slidenum">
              <a:rPr lang="en-US" smtClean="0"/>
              <a:pPr/>
              <a:t>2</a:t>
            </a:fld>
            <a:endParaRPr lang="en-US" dirty="0"/>
          </a:p>
        </p:txBody>
      </p:sp>
      <p:sp>
        <p:nvSpPr>
          <p:cNvPr id="4" name="Text Placeholder 3"/>
          <p:cNvSpPr>
            <a:spLocks noGrp="1"/>
          </p:cNvSpPr>
          <p:nvPr>
            <p:ph type="body" sz="quarter" idx="14"/>
          </p:nvPr>
        </p:nvSpPr>
        <p:spPr/>
        <p:txBody>
          <a:bodyPr lIns="0" tIns="0" rIns="0" bIns="0" anchor="t"/>
          <a:lstStyle/>
          <a:p>
            <a:pPr>
              <a:spcAft>
                <a:spcPts val="1800"/>
              </a:spcAft>
            </a:pPr>
            <a:r>
              <a:rPr lang="en-US" sz="2800" dirty="0">
                <a:latin typeface="Arial"/>
                <a:cs typeface="Arial"/>
              </a:rPr>
              <a:t>A Retirement Income Reality Check</a:t>
            </a:r>
          </a:p>
          <a:p>
            <a:pPr>
              <a:spcAft>
                <a:spcPts val="1800"/>
              </a:spcAft>
            </a:pPr>
            <a:r>
              <a:rPr lang="en-US" sz="2800" dirty="0">
                <a:latin typeface="Arial"/>
                <a:cs typeface="Arial"/>
              </a:rPr>
              <a:t>Multi-Asset Plus Reserve Strategy</a:t>
            </a:r>
          </a:p>
          <a:p>
            <a:pPr>
              <a:spcAft>
                <a:spcPts val="1800"/>
              </a:spcAft>
            </a:pPr>
            <a:r>
              <a:rPr lang="en-US" sz="2800" dirty="0">
                <a:latin typeface="Arial"/>
                <a:cs typeface="Arial"/>
              </a:rPr>
              <a:t>Time-Based Bucket Strategy</a:t>
            </a:r>
          </a:p>
        </p:txBody>
      </p:sp>
      <p:sp>
        <p:nvSpPr>
          <p:cNvPr id="7" name="Text Placeholder 6">
            <a:extLst>
              <a:ext uri="{FF2B5EF4-FFF2-40B4-BE49-F238E27FC236}">
                <a16:creationId xmlns:a16="http://schemas.microsoft.com/office/drawing/2014/main" id="{08788AA3-385E-47D7-9316-DA74DFCB6BD2}"/>
              </a:ext>
            </a:extLst>
          </p:cNvPr>
          <p:cNvSpPr>
            <a:spLocks noGrp="1"/>
          </p:cNvSpPr>
          <p:nvPr>
            <p:ph type="body" sz="quarter" idx="32"/>
          </p:nvPr>
        </p:nvSpPr>
        <p:spPr/>
        <p:txBody>
          <a:bodyPr/>
          <a:lstStyle/>
          <a:p>
            <a:r>
              <a:rPr lang="en-US" dirty="0"/>
              <a:t>Agenda</a:t>
            </a:r>
          </a:p>
        </p:txBody>
      </p:sp>
    </p:spTree>
    <p:extLst>
      <p:ext uri="{BB962C8B-B14F-4D97-AF65-F5344CB8AC3E}">
        <p14:creationId xmlns:p14="http://schemas.microsoft.com/office/powerpoint/2010/main" val="7831391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DA7EE-1CEA-7947-805E-5CAEA3E737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6640" y="2560320"/>
            <a:ext cx="3120436" cy="3291840"/>
          </a:xfrm>
          <a:prstGeom prst="rect">
            <a:avLst/>
          </a:prstGeom>
        </p:spPr>
      </p:pic>
      <p:sp>
        <p:nvSpPr>
          <p:cNvPr id="2" name="Slide Number Placeholder 1">
            <a:extLst>
              <a:ext uri="{FF2B5EF4-FFF2-40B4-BE49-F238E27FC236}">
                <a16:creationId xmlns:a16="http://schemas.microsoft.com/office/drawing/2014/main" id="{A8DAD714-E418-D44D-B582-AA7AD44F7862}"/>
              </a:ext>
            </a:extLst>
          </p:cNvPr>
          <p:cNvSpPr>
            <a:spLocks noGrp="1"/>
          </p:cNvSpPr>
          <p:nvPr>
            <p:ph type="sldNum" sz="quarter" idx="4"/>
          </p:nvPr>
        </p:nvSpPr>
        <p:spPr/>
        <p:txBody>
          <a:bodyPr/>
          <a:lstStyle/>
          <a:p>
            <a:fld id="{8DEE4CCE-E124-4EEF-808B-DF88997C2318}" type="slidenum">
              <a:rPr lang="en-US" smtClean="0"/>
              <a:pPr/>
              <a:t>3</a:t>
            </a:fld>
            <a:endParaRPr lang="en-US" dirty="0"/>
          </a:p>
        </p:txBody>
      </p:sp>
      <p:sp>
        <p:nvSpPr>
          <p:cNvPr id="4" name="Text Placeholder 3">
            <a:extLst>
              <a:ext uri="{FF2B5EF4-FFF2-40B4-BE49-F238E27FC236}">
                <a16:creationId xmlns:a16="http://schemas.microsoft.com/office/drawing/2014/main" id="{E3E0192F-4972-814D-927E-70FE6F425CF3}"/>
              </a:ext>
            </a:extLst>
          </p:cNvPr>
          <p:cNvSpPr>
            <a:spLocks noGrp="1"/>
          </p:cNvSpPr>
          <p:nvPr>
            <p:ph type="body" sz="quarter" idx="26"/>
          </p:nvPr>
        </p:nvSpPr>
        <p:spPr>
          <a:xfrm>
            <a:off x="457199" y="6218568"/>
            <a:ext cx="11274552" cy="364202"/>
          </a:xfrm>
        </p:spPr>
        <p:txBody>
          <a:bodyPr/>
          <a:lstStyle/>
          <a:p>
            <a:pPr lvl="2"/>
            <a:r>
              <a:rPr lang="en-US" dirty="0"/>
              <a:t>This chart is for illustrative purposes only and does not reflect the performance of any Franklin Templeton fund.</a:t>
            </a:r>
          </a:p>
          <a:p>
            <a:r>
              <a:rPr lang="en-US" dirty="0"/>
              <a:t>Source: Lipper for Investment Management. Based on the average annualized 12-month yield paid by Money Market Funds tracked by Lipper in 1981 and 2020.</a:t>
            </a:r>
          </a:p>
        </p:txBody>
      </p:sp>
      <p:sp>
        <p:nvSpPr>
          <p:cNvPr id="5" name="Text Placeholder 4">
            <a:extLst>
              <a:ext uri="{FF2B5EF4-FFF2-40B4-BE49-F238E27FC236}">
                <a16:creationId xmlns:a16="http://schemas.microsoft.com/office/drawing/2014/main" id="{DEA9564C-4883-A041-BF59-839647241968}"/>
              </a:ext>
            </a:extLst>
          </p:cNvPr>
          <p:cNvSpPr>
            <a:spLocks noGrp="1"/>
          </p:cNvSpPr>
          <p:nvPr>
            <p:ph type="body" sz="quarter" idx="32"/>
          </p:nvPr>
        </p:nvSpPr>
        <p:spPr/>
        <p:txBody>
          <a:bodyPr/>
          <a:lstStyle/>
          <a:p>
            <a:r>
              <a:rPr lang="en-US" dirty="0"/>
              <a:t>A Retirement Income Reality Check</a:t>
            </a:r>
          </a:p>
          <a:p>
            <a:pPr lvl="1"/>
            <a:r>
              <a:rPr lang="en-US" dirty="0"/>
              <a:t>Money Market Yield on a $100,000 Investment</a:t>
            </a:r>
          </a:p>
        </p:txBody>
      </p:sp>
      <p:pic>
        <p:nvPicPr>
          <p:cNvPr id="9" name="Picture 8">
            <a:extLst>
              <a:ext uri="{FF2B5EF4-FFF2-40B4-BE49-F238E27FC236}">
                <a16:creationId xmlns:a16="http://schemas.microsoft.com/office/drawing/2014/main" id="{4300050A-51D7-0940-B1ED-44F1A681A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66" y="3246497"/>
            <a:ext cx="4247538" cy="2286000"/>
          </a:xfrm>
          <a:prstGeom prst="rect">
            <a:avLst/>
          </a:prstGeom>
        </p:spPr>
      </p:pic>
      <p:pic>
        <p:nvPicPr>
          <p:cNvPr id="12" name="Picture 11">
            <a:extLst>
              <a:ext uri="{FF2B5EF4-FFF2-40B4-BE49-F238E27FC236}">
                <a16:creationId xmlns:a16="http://schemas.microsoft.com/office/drawing/2014/main" id="{ACA5C122-CCDF-D34E-A2A4-A2A40A7309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31520" y="1280160"/>
            <a:ext cx="1645920" cy="1645920"/>
          </a:xfrm>
          <a:prstGeom prst="rect">
            <a:avLst/>
          </a:prstGeom>
        </p:spPr>
      </p:pic>
      <p:pic>
        <p:nvPicPr>
          <p:cNvPr id="13" name="Picture 12">
            <a:extLst>
              <a:ext uri="{FF2B5EF4-FFF2-40B4-BE49-F238E27FC236}">
                <a16:creationId xmlns:a16="http://schemas.microsoft.com/office/drawing/2014/main" id="{C01B7A8D-FC87-4447-B441-895349E258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17920" y="1280160"/>
            <a:ext cx="1645920" cy="1645920"/>
          </a:xfrm>
          <a:prstGeom prst="rect">
            <a:avLst/>
          </a:prstGeom>
        </p:spPr>
      </p:pic>
      <p:sp>
        <p:nvSpPr>
          <p:cNvPr id="14" name="TextBox 13">
            <a:extLst>
              <a:ext uri="{FF2B5EF4-FFF2-40B4-BE49-F238E27FC236}">
                <a16:creationId xmlns:a16="http://schemas.microsoft.com/office/drawing/2014/main" id="{174F7E8D-07CD-8441-8308-D3F6BEB6FF97}"/>
              </a:ext>
            </a:extLst>
          </p:cNvPr>
          <p:cNvSpPr txBox="1"/>
          <p:nvPr/>
        </p:nvSpPr>
        <p:spPr>
          <a:xfrm>
            <a:off x="2560320" y="1571976"/>
            <a:ext cx="2347784" cy="1130782"/>
          </a:xfrm>
          <a:prstGeom prst="rect">
            <a:avLst/>
          </a:prstGeom>
          <a:noFill/>
        </p:spPr>
        <p:txBody>
          <a:bodyPr wrap="square" lIns="0" tIns="0" rIns="0" bIns="0" rtlCol="0" anchor="t" anchorCtr="0">
            <a:noAutofit/>
          </a:bodyPr>
          <a:lstStyle/>
          <a:p>
            <a:pPr lvl="0">
              <a:defRPr/>
            </a:pPr>
            <a:r>
              <a:rPr lang="en-US" sz="2800" b="1" dirty="0">
                <a:solidFill>
                  <a:srgbClr val="333333"/>
                </a:solidFill>
              </a:rPr>
              <a:t>1981 = 16.4%</a:t>
            </a:r>
          </a:p>
          <a:p>
            <a:pPr>
              <a:defRPr/>
            </a:pPr>
            <a:r>
              <a:rPr lang="en-US" sz="3600" b="1" dirty="0">
                <a:solidFill>
                  <a:srgbClr val="00A0DC"/>
                </a:solidFill>
              </a:rPr>
              <a:t>$16,400</a:t>
            </a:r>
            <a:endParaRPr lang="en-US" sz="3600" b="1" dirty="0">
              <a:solidFill>
                <a:srgbClr val="333333"/>
              </a:solidFill>
            </a:endParaRPr>
          </a:p>
        </p:txBody>
      </p:sp>
      <p:sp>
        <p:nvSpPr>
          <p:cNvPr id="18" name="TextBox 17">
            <a:extLst>
              <a:ext uri="{FF2B5EF4-FFF2-40B4-BE49-F238E27FC236}">
                <a16:creationId xmlns:a16="http://schemas.microsoft.com/office/drawing/2014/main" id="{584B0C41-1739-5C40-878E-49980010C204}"/>
              </a:ext>
            </a:extLst>
          </p:cNvPr>
          <p:cNvSpPr txBox="1"/>
          <p:nvPr/>
        </p:nvSpPr>
        <p:spPr>
          <a:xfrm>
            <a:off x="8046720" y="1571976"/>
            <a:ext cx="2347784" cy="1130782"/>
          </a:xfrm>
          <a:prstGeom prst="rect">
            <a:avLst/>
          </a:prstGeom>
          <a:noFill/>
        </p:spPr>
        <p:txBody>
          <a:bodyPr wrap="square" lIns="0" tIns="0" rIns="0" bIns="0" rtlCol="0" anchor="t" anchorCtr="0">
            <a:noAutofit/>
          </a:bodyPr>
          <a:lstStyle/>
          <a:p>
            <a:pPr lvl="0">
              <a:defRPr/>
            </a:pPr>
            <a:r>
              <a:rPr lang="en-US" sz="2800" b="1" dirty="0">
                <a:solidFill>
                  <a:srgbClr val="333333"/>
                </a:solidFill>
              </a:rPr>
              <a:t>2020 = 0.36%</a:t>
            </a:r>
          </a:p>
          <a:p>
            <a:pPr>
              <a:defRPr/>
            </a:pPr>
            <a:r>
              <a:rPr lang="en-US" sz="3600" b="1" dirty="0">
                <a:solidFill>
                  <a:srgbClr val="00A0DC"/>
                </a:solidFill>
              </a:rPr>
              <a:t>$360</a:t>
            </a:r>
            <a:endParaRPr lang="en-US" sz="3600" b="1" dirty="0">
              <a:solidFill>
                <a:srgbClr val="333333"/>
              </a:solidFill>
            </a:endParaRPr>
          </a:p>
        </p:txBody>
      </p:sp>
      <p:cxnSp>
        <p:nvCxnSpPr>
          <p:cNvPr id="20" name="Straight Connector 19">
            <a:extLst>
              <a:ext uri="{FF2B5EF4-FFF2-40B4-BE49-F238E27FC236}">
                <a16:creationId xmlns:a16="http://schemas.microsoft.com/office/drawing/2014/main" id="{041B1B7A-05A3-244E-8587-650E03302391}"/>
              </a:ext>
            </a:extLst>
          </p:cNvPr>
          <p:cNvCxnSpPr/>
          <p:nvPr/>
        </p:nvCxnSpPr>
        <p:spPr>
          <a:xfrm>
            <a:off x="5577840" y="1280160"/>
            <a:ext cx="0" cy="4206240"/>
          </a:xfrm>
          <a:prstGeom prst="line">
            <a:avLst/>
          </a:prstGeom>
          <a:ln w="12700">
            <a:solidFill>
              <a:srgbClr val="A7A7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57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par>
                          <p:cTn id="10" fill="hold">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250" fill="hold"/>
                                        <p:tgtEl>
                                          <p:spTgt spid="9"/>
                                        </p:tgtEl>
                                        <p:attrNameLst>
                                          <p:attrName>ppt_w</p:attrName>
                                        </p:attrNameLst>
                                      </p:cBhvr>
                                      <p:tavLst>
                                        <p:tav tm="0">
                                          <p:val>
                                            <p:fltVal val="0"/>
                                          </p:val>
                                        </p:tav>
                                        <p:tav tm="100000">
                                          <p:val>
                                            <p:strVal val="#ppt_w"/>
                                          </p:val>
                                        </p:tav>
                                      </p:tavLst>
                                    </p:anim>
                                    <p:anim calcmode="lin" valueType="num">
                                      <p:cBhvr>
                                        <p:cTn id="19" dur="250" fill="hold"/>
                                        <p:tgtEl>
                                          <p:spTgt spid="9"/>
                                        </p:tgtEl>
                                        <p:attrNameLst>
                                          <p:attrName>ppt_h</p:attrName>
                                        </p:attrNameLst>
                                      </p:cBhvr>
                                      <p:tavLst>
                                        <p:tav tm="0">
                                          <p:val>
                                            <p:fltVal val="0"/>
                                          </p:val>
                                        </p:tav>
                                        <p:tav tm="100000">
                                          <p:val>
                                            <p:strVal val="#ppt_h"/>
                                          </p:val>
                                        </p:tav>
                                      </p:tavLst>
                                    </p:anim>
                                    <p:animEffect transition="in" filter="fade">
                                      <p:cBhvr>
                                        <p:cTn id="20" dur="2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250"/>
                                        <p:tgtEl>
                                          <p:spTgt spid="20"/>
                                        </p:tgtEl>
                                      </p:cBhvr>
                                    </p:animEffect>
                                  </p:childTnLst>
                                </p:cTn>
                              </p:par>
                            </p:childTnLst>
                          </p:cTn>
                        </p:par>
                        <p:par>
                          <p:cTn id="26" fill="hold">
                            <p:stCondLst>
                              <p:cond delay="25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Effect transition="in" filter="fade">
                                      <p:cBhvr>
                                        <p:cTn id="31" dur="250"/>
                                        <p:tgtEl>
                                          <p:spTgt spid="13"/>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25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250" fill="hold"/>
                                        <p:tgtEl>
                                          <p:spTgt spid="6"/>
                                        </p:tgtEl>
                                        <p:attrNameLst>
                                          <p:attrName>ppt_w</p:attrName>
                                        </p:attrNameLst>
                                      </p:cBhvr>
                                      <p:tavLst>
                                        <p:tav tm="0">
                                          <p:val>
                                            <p:fltVal val="0"/>
                                          </p:val>
                                        </p:tav>
                                        <p:tav tm="100000">
                                          <p:val>
                                            <p:strVal val="#ppt_w"/>
                                          </p:val>
                                        </p:tav>
                                      </p:tavLst>
                                    </p:anim>
                                    <p:anim calcmode="lin" valueType="num">
                                      <p:cBhvr>
                                        <p:cTn id="41" dur="250" fill="hold"/>
                                        <p:tgtEl>
                                          <p:spTgt spid="6"/>
                                        </p:tgtEl>
                                        <p:attrNameLst>
                                          <p:attrName>ppt_h</p:attrName>
                                        </p:attrNameLst>
                                      </p:cBhvr>
                                      <p:tavLst>
                                        <p:tav tm="0">
                                          <p:val>
                                            <p:fltVal val="0"/>
                                          </p:val>
                                        </p:tav>
                                        <p:tav tm="100000">
                                          <p:val>
                                            <p:strVal val="#ppt_h"/>
                                          </p:val>
                                        </p:tav>
                                      </p:tavLst>
                                    </p:anim>
                                    <p:animEffect transition="in" filter="fade">
                                      <p:cBhvr>
                                        <p:cTn id="4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VG total text">
            <a:extLst>
              <a:ext uri="{FF2B5EF4-FFF2-40B4-BE49-F238E27FC236}">
                <a16:creationId xmlns:a16="http://schemas.microsoft.com/office/drawing/2014/main" id="{98616345-7966-F94B-A41E-B28A65D1BCAA}"/>
              </a:ext>
            </a:extLst>
          </p:cNvPr>
          <p:cNvSpPr>
            <a:spLocks noGrp="1"/>
          </p:cNvSpPr>
          <p:nvPr>
            <p:ph sz="quarter" idx="27"/>
          </p:nvPr>
        </p:nvSpPr>
        <p:spPr>
          <a:xfrm>
            <a:off x="457198" y="1817297"/>
            <a:ext cx="8686800" cy="815546"/>
          </a:xfrm>
        </p:spPr>
        <p:txBody>
          <a:bodyPr/>
          <a:lstStyle/>
          <a:p>
            <a:r>
              <a:rPr lang="en-US" dirty="0"/>
              <a:t>The average annual total return of the </a:t>
            </a:r>
            <a:r>
              <a:rPr lang="en-US" b="1" dirty="0"/>
              <a:t>S&amp;P 500 Index </a:t>
            </a:r>
            <a:br>
              <a:rPr lang="en-US" dirty="0"/>
            </a:br>
            <a:r>
              <a:rPr lang="en-US" dirty="0"/>
              <a:t>from 1926-2020 was:</a:t>
            </a:r>
          </a:p>
        </p:txBody>
      </p:sp>
      <p:graphicFrame>
        <p:nvGraphicFramePr>
          <p:cNvPr id="16" name="Chart 15">
            <a:extLst>
              <a:ext uri="{FF2B5EF4-FFF2-40B4-BE49-F238E27FC236}">
                <a16:creationId xmlns:a16="http://schemas.microsoft.com/office/drawing/2014/main" id="{5F218283-FF12-49B1-B4DE-F4BADC77E008}"/>
              </a:ext>
            </a:extLst>
          </p:cNvPr>
          <p:cNvGraphicFramePr/>
          <p:nvPr/>
        </p:nvGraphicFramePr>
        <p:xfrm>
          <a:off x="457200" y="1737360"/>
          <a:ext cx="96012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1083479-C3E7-3C45-8F82-9FA6F43FD6F8}"/>
              </a:ext>
            </a:extLst>
          </p:cNvPr>
          <p:cNvSpPr>
            <a:spLocks noGrp="1"/>
          </p:cNvSpPr>
          <p:nvPr>
            <p:ph type="sldNum" sz="quarter" idx="4"/>
          </p:nvPr>
        </p:nvSpPr>
        <p:spPr/>
        <p:txBody>
          <a:bodyPr/>
          <a:lstStyle/>
          <a:p>
            <a:fld id="{8DEE4CCE-E124-4EEF-808B-DF88997C2318}" type="slidenum">
              <a:rPr lang="en-US" smtClean="0"/>
              <a:pPr/>
              <a:t>4</a:t>
            </a:fld>
            <a:endParaRPr lang="en-US" dirty="0"/>
          </a:p>
        </p:txBody>
      </p:sp>
      <p:sp>
        <p:nvSpPr>
          <p:cNvPr id="5" name="Text Placeholder 4">
            <a:extLst>
              <a:ext uri="{FF2B5EF4-FFF2-40B4-BE49-F238E27FC236}">
                <a16:creationId xmlns:a16="http://schemas.microsoft.com/office/drawing/2014/main" id="{8E2C9423-9876-7145-91F5-53303B6AC46F}"/>
              </a:ext>
            </a:extLst>
          </p:cNvPr>
          <p:cNvSpPr>
            <a:spLocks noGrp="1"/>
          </p:cNvSpPr>
          <p:nvPr>
            <p:ph type="body" sz="quarter" idx="26"/>
          </p:nvPr>
        </p:nvSpPr>
        <p:spPr>
          <a:xfrm>
            <a:off x="457073" y="6007343"/>
            <a:ext cx="11274552" cy="574516"/>
          </a:xfrm>
        </p:spPr>
        <p:txBody>
          <a:bodyPr/>
          <a:lstStyle/>
          <a:p>
            <a:pPr lvl="2"/>
            <a:r>
              <a:rPr lang="en-US" dirty="0"/>
              <a:t>This chart is for illustrative purposes only and does not reflect the performance of any Franklin Templeton fund.</a:t>
            </a:r>
          </a:p>
          <a:p>
            <a:pPr lvl="1"/>
            <a:r>
              <a:rPr lang="en-US" sz="1200" i="1" dirty="0"/>
              <a:t>Past performance does not guarantee future results.</a:t>
            </a:r>
          </a:p>
          <a:p>
            <a:r>
              <a:rPr lang="en-US" dirty="0"/>
              <a:t>Source: © 2021 Morningstar, Inc. Indexes are unmanaged and one cannot invest directly in an index. Index returns do not reflect any fees, expenses or sales charges. </a:t>
            </a:r>
          </a:p>
        </p:txBody>
      </p:sp>
      <p:sp>
        <p:nvSpPr>
          <p:cNvPr id="6" name="Text Placeholder 5">
            <a:extLst>
              <a:ext uri="{FF2B5EF4-FFF2-40B4-BE49-F238E27FC236}">
                <a16:creationId xmlns:a16="http://schemas.microsoft.com/office/drawing/2014/main" id="{96523CFB-0872-0542-92D5-42ABB772B52F}"/>
              </a:ext>
            </a:extLst>
          </p:cNvPr>
          <p:cNvSpPr>
            <a:spLocks noGrp="1"/>
          </p:cNvSpPr>
          <p:nvPr>
            <p:ph type="body" sz="quarter" idx="32"/>
          </p:nvPr>
        </p:nvSpPr>
        <p:spPr>
          <a:xfrm>
            <a:off x="457199" y="182880"/>
            <a:ext cx="9318171" cy="776863"/>
          </a:xfrm>
        </p:spPr>
        <p:txBody>
          <a:bodyPr/>
          <a:lstStyle/>
          <a:p>
            <a:r>
              <a:rPr lang="en-US" dirty="0"/>
              <a:t>Stocks Have Delivered Strong Historical Returns</a:t>
            </a:r>
          </a:p>
        </p:txBody>
      </p:sp>
      <p:sp>
        <p:nvSpPr>
          <p:cNvPr id="8" name="Text Placeholder 5">
            <a:extLst>
              <a:ext uri="{FF2B5EF4-FFF2-40B4-BE49-F238E27FC236}">
                <a16:creationId xmlns:a16="http://schemas.microsoft.com/office/drawing/2014/main" id="{2F3845B2-9752-9E4B-BE44-ABD096728273}"/>
              </a:ext>
            </a:extLst>
          </p:cNvPr>
          <p:cNvSpPr txBox="1">
            <a:spLocks/>
          </p:cNvSpPr>
          <p:nvPr/>
        </p:nvSpPr>
        <p:spPr>
          <a:xfrm>
            <a:off x="457199" y="617434"/>
            <a:ext cx="9339943" cy="776863"/>
          </a:xfrm>
          <a:prstGeom prst="rect">
            <a:avLst/>
          </a:prstGeom>
        </p:spPr>
        <p:txBody>
          <a:bodyPr lIns="0" tIns="0" rIns="0" bIns="0"/>
          <a:lstStyle>
            <a:lvl1pPr marL="0" indent="0" algn="l" defTabSz="1218915" rtl="0" eaLnBrk="1" latinLnBrk="0" hangingPunct="1">
              <a:spcBef>
                <a:spcPts val="0"/>
              </a:spcBef>
              <a:buFont typeface="Arial" panose="020B0604020202020204" pitchFamily="34" charset="0"/>
              <a:buNone/>
              <a:defRPr lang="en-US" sz="2800" b="1" kern="1200" dirty="0" smtClean="0">
                <a:solidFill>
                  <a:schemeClr val="accent1"/>
                </a:solidFill>
                <a:latin typeface="Arial" panose="020B0604020202020204" pitchFamily="34" charset="0"/>
                <a:ea typeface="+mj-ea"/>
                <a:cs typeface="Arial" panose="020B0604020202020204" pitchFamily="34" charset="0"/>
              </a:defRPr>
            </a:lvl1pPr>
            <a:lvl2pPr marL="0" indent="0" algn="l" defTabSz="914400" rtl="0" eaLnBrk="1" latinLnBrk="0" hangingPunct="1">
              <a:spcBef>
                <a:spcPts val="0"/>
              </a:spcBef>
              <a:buFont typeface="Arial" panose="020B0604020202020204" pitchFamily="34" charset="0"/>
              <a:buNone/>
              <a:defRPr sz="2000" kern="1200">
                <a:solidFill>
                  <a:srgbClr val="767676"/>
                </a:solidFill>
                <a:latin typeface="+mn-lt"/>
                <a:ea typeface="+mn-ea"/>
                <a:cs typeface="+mn-cs"/>
              </a:defRPr>
            </a:lvl2pPr>
            <a:lvl3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3pPr>
            <a:lvl4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But the Ride is Often Bumpy</a:t>
            </a:r>
          </a:p>
        </p:txBody>
      </p:sp>
      <p:sp>
        <p:nvSpPr>
          <p:cNvPr id="9" name="Text Placeholder 3">
            <a:extLst>
              <a:ext uri="{FF2B5EF4-FFF2-40B4-BE49-F238E27FC236}">
                <a16:creationId xmlns:a16="http://schemas.microsoft.com/office/drawing/2014/main" id="{781D29B9-2190-904D-A5A8-984247762AA6}"/>
              </a:ext>
            </a:extLst>
          </p:cNvPr>
          <p:cNvSpPr>
            <a:spLocks noGrp="1"/>
          </p:cNvSpPr>
          <p:nvPr>
            <p:ph type="body" sz="quarter" idx="14"/>
          </p:nvPr>
        </p:nvSpPr>
        <p:spPr>
          <a:xfrm>
            <a:off x="457199" y="1280160"/>
            <a:ext cx="8686800" cy="548640"/>
          </a:xfrm>
        </p:spPr>
        <p:txBody>
          <a:bodyPr/>
          <a:lstStyle/>
          <a:p>
            <a:r>
              <a:rPr lang="en-US" dirty="0"/>
              <a:t>S&amp;P 500 Index Average Annual Total Returns (1990–2020)</a:t>
            </a:r>
          </a:p>
        </p:txBody>
      </p:sp>
      <p:cxnSp>
        <p:nvCxnSpPr>
          <p:cNvPr id="11" name="Straight Connector 10">
            <a:extLst>
              <a:ext uri="{FF2B5EF4-FFF2-40B4-BE49-F238E27FC236}">
                <a16:creationId xmlns:a16="http://schemas.microsoft.com/office/drawing/2014/main" id="{F7298986-25DD-2C4C-9286-7D6BCFEF5752}"/>
              </a:ext>
            </a:extLst>
          </p:cNvPr>
          <p:cNvCxnSpPr/>
          <p:nvPr/>
        </p:nvCxnSpPr>
        <p:spPr>
          <a:xfrm>
            <a:off x="1005837" y="3138624"/>
            <a:ext cx="9235440" cy="0"/>
          </a:xfrm>
          <a:prstGeom prst="line">
            <a:avLst/>
          </a:prstGeom>
          <a:ln w="50800">
            <a:solidFill>
              <a:srgbClr val="81BB00"/>
            </a:solidFill>
            <a:prstDash val="solid"/>
          </a:ln>
        </p:spPr>
        <p:style>
          <a:lnRef idx="1">
            <a:schemeClr val="accent1"/>
          </a:lnRef>
          <a:fillRef idx="0">
            <a:schemeClr val="accent1"/>
          </a:fillRef>
          <a:effectRef idx="0">
            <a:schemeClr val="accent1"/>
          </a:effectRef>
          <a:fontRef idx="minor">
            <a:schemeClr val="tx1"/>
          </a:fontRef>
        </p:style>
      </p:cxnSp>
      <p:sp>
        <p:nvSpPr>
          <p:cNvPr id="14" name="Triangle 13">
            <a:extLst>
              <a:ext uri="{FF2B5EF4-FFF2-40B4-BE49-F238E27FC236}">
                <a16:creationId xmlns:a16="http://schemas.microsoft.com/office/drawing/2014/main" id="{13985671-4891-AB40-A136-7B906F2A38C4}"/>
              </a:ext>
            </a:extLst>
          </p:cNvPr>
          <p:cNvSpPr>
            <a:spLocks noChangeAspect="1"/>
          </p:cNvSpPr>
          <p:nvPr/>
        </p:nvSpPr>
        <p:spPr>
          <a:xfrm rot="16200000">
            <a:off x="876998" y="3011993"/>
            <a:ext cx="318211" cy="274320"/>
          </a:xfrm>
          <a:prstGeom prst="triangle">
            <a:avLst/>
          </a:prstGeom>
          <a:solidFill>
            <a:srgbClr val="81B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
            <a:extLst>
              <a:ext uri="{FF2B5EF4-FFF2-40B4-BE49-F238E27FC236}">
                <a16:creationId xmlns:a16="http://schemas.microsoft.com/office/drawing/2014/main" id="{D025F5B6-9390-CE43-AF8F-E8B3FF25F2E2}"/>
              </a:ext>
            </a:extLst>
          </p:cNvPr>
          <p:cNvSpPr txBox="1">
            <a:spLocks/>
          </p:cNvSpPr>
          <p:nvPr/>
        </p:nvSpPr>
        <p:spPr>
          <a:xfrm>
            <a:off x="457199" y="2823563"/>
            <a:ext cx="1645920" cy="640080"/>
          </a:xfrm>
          <a:prstGeom prst="rect">
            <a:avLst/>
          </a:prstGeom>
          <a:solidFill>
            <a:srgbClr val="81BB00"/>
          </a:solidFill>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a:solidFill>
                  <a:schemeClr val="bg1"/>
                </a:solidFill>
              </a:rPr>
              <a:t>10.29%</a:t>
            </a:r>
          </a:p>
        </p:txBody>
      </p:sp>
      <p:sp>
        <p:nvSpPr>
          <p:cNvPr id="3" name="TextBox 2">
            <a:extLst>
              <a:ext uri="{FF2B5EF4-FFF2-40B4-BE49-F238E27FC236}">
                <a16:creationId xmlns:a16="http://schemas.microsoft.com/office/drawing/2014/main" id="{3ACCEC35-A066-466E-BAEE-49322E236079}"/>
              </a:ext>
            </a:extLst>
          </p:cNvPr>
          <p:cNvSpPr txBox="1"/>
          <p:nvPr/>
        </p:nvSpPr>
        <p:spPr>
          <a:xfrm>
            <a:off x="9607978" y="5345892"/>
            <a:ext cx="481780" cy="292388"/>
          </a:xfrm>
          <a:prstGeom prst="rect">
            <a:avLst/>
          </a:prstGeom>
          <a:noFill/>
        </p:spPr>
        <p:txBody>
          <a:bodyPr wrap="square" rtlCol="0">
            <a:spAutoFit/>
          </a:bodyPr>
          <a:lstStyle/>
          <a:p>
            <a:r>
              <a:rPr lang="en-US" sz="1300" b="1" dirty="0">
                <a:latin typeface="Arial Narrow" panose="020B0606020202030204" pitchFamily="34" charset="0"/>
              </a:rPr>
              <a:t>2020</a:t>
            </a:r>
          </a:p>
        </p:txBody>
      </p:sp>
    </p:spTree>
    <p:extLst>
      <p:ext uri="{BB962C8B-B14F-4D97-AF65-F5344CB8AC3E}">
        <p14:creationId xmlns:p14="http://schemas.microsoft.com/office/powerpoint/2010/main" val="3953086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xit" presetSubtype="2" fill="hold" grpId="0" nodeType="clickEffect">
                                  <p:stCondLst>
                                    <p:cond delay="0"/>
                                  </p:stCondLst>
                                  <p:childTnLst>
                                    <p:animEffect transition="out" filter="wipe(right)">
                                      <p:cBhvr>
                                        <p:cTn id="13" dur="250"/>
                                        <p:tgtEl>
                                          <p:spTgt spid="12">
                                            <p:txEl>
                                              <p:pRg st="0" end="0"/>
                                            </p:txEl>
                                          </p:spTgt>
                                        </p:tgtEl>
                                      </p:cBhvr>
                                    </p:animEffect>
                                    <p:set>
                                      <p:cBhvr>
                                        <p:cTn id="14" dur="1" fill="hold">
                                          <p:stCondLst>
                                            <p:cond delay="249"/>
                                          </p:stCondLst>
                                        </p:cTn>
                                        <p:tgtEl>
                                          <p:spTgt spid="12">
                                            <p:txEl>
                                              <p:pRg st="0" end="0"/>
                                            </p:txEl>
                                          </p:spTgt>
                                        </p:tgtEl>
                                        <p:attrNameLst>
                                          <p:attrName>style.visibility</p:attrName>
                                        </p:attrNameLst>
                                      </p:cBhvr>
                                      <p:to>
                                        <p:strVal val="hidden"/>
                                      </p:to>
                                    </p:set>
                                  </p:childTnLst>
                                </p:cTn>
                              </p:par>
                            </p:childTnLst>
                          </p:cTn>
                        </p:par>
                        <p:par>
                          <p:cTn id="15" fill="hold">
                            <p:stCondLst>
                              <p:cond delay="250"/>
                            </p:stCondLst>
                            <p:childTnLst>
                              <p:par>
                                <p:cTn id="16" presetID="0" presetClass="path" presetSubtype="0" accel="50000" decel="50000" fill="hold" grpId="1" nodeType="afterEffect">
                                  <p:stCondLst>
                                    <p:cond delay="0"/>
                                  </p:stCondLst>
                                  <p:childTnLst>
                                    <p:animMotion origin="layout" path="M 4.74603E-6 -3.33333E-6 L 0.79525 -0.00023 " pathEditMode="relative" rAng="0" ptsTypes="AA">
                                      <p:cBhvr>
                                        <p:cTn id="17" dur="1000" fill="hold"/>
                                        <p:tgtEl>
                                          <p:spTgt spid="13"/>
                                        </p:tgtEl>
                                        <p:attrNameLst>
                                          <p:attrName>ppt_x</p:attrName>
                                          <p:attrName>ppt_y</p:attrName>
                                        </p:attrNameLst>
                                      </p:cBhvr>
                                      <p:rCtr x="39763" y="-23"/>
                                    </p:animMotion>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22" presetClass="entr" presetSubtype="8"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250"/>
                                        <p:tgtEl>
                                          <p:spTgt spid="8"/>
                                        </p:tgtEl>
                                      </p:cBhvr>
                                    </p:animEffect>
                                  </p:childTnLst>
                                </p:cTn>
                              </p:par>
                              <p:par>
                                <p:cTn id="26" presetID="22" presetClass="entr" presetSubtype="8" fill="hold" nodeType="withEffect">
                                  <p:stCondLst>
                                    <p:cond delay="5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par>
                                <p:cTn id="29" presetID="22" presetClass="entr" presetSubtype="8" fill="hold" grpId="0" nodeType="withEffect">
                                  <p:stCondLst>
                                    <p:cond delay="5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par>
                                <p:cTn id="32" presetID="22" presetClass="entr" presetSubtype="8" fill="hold" grpId="0" nodeType="withEffect">
                                  <p:stCondLst>
                                    <p:cond delay="75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Graphic spid="16" grpId="0">
        <p:bldAsOne/>
      </p:bldGraphic>
      <p:bldP spid="8" grpId="0"/>
      <p:bldP spid="9" grpId="0" build="p"/>
      <p:bldP spid="14" grpId="0" animBg="1"/>
      <p:bldP spid="13" grpId="0" animBg="1"/>
      <p:bldP spid="13" grpId="1"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B2803C-5FB9-3340-B0E6-819533BA0795}"/>
              </a:ext>
            </a:extLst>
          </p:cNvPr>
          <p:cNvSpPr>
            <a:spLocks noGrp="1"/>
          </p:cNvSpPr>
          <p:nvPr>
            <p:ph type="sldNum" sz="quarter" idx="4"/>
          </p:nvPr>
        </p:nvSpPr>
        <p:spPr/>
        <p:txBody>
          <a:bodyPr/>
          <a:lstStyle/>
          <a:p>
            <a:fld id="{8DEE4CCE-E124-4EEF-808B-DF88997C2318}" type="slidenum">
              <a:rPr lang="en-US" smtClean="0"/>
              <a:pPr/>
              <a:t>5</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latin typeface="Arial"/>
                <a:cs typeface="Arial"/>
              </a:rPr>
              <a:t>Multi-Asset Plus Reserve Strategy</a:t>
            </a:r>
          </a:p>
        </p:txBody>
      </p:sp>
      <p:sp>
        <p:nvSpPr>
          <p:cNvPr id="8" name="TextBox 7">
            <a:extLst>
              <a:ext uri="{FF2B5EF4-FFF2-40B4-BE49-F238E27FC236}">
                <a16:creationId xmlns:a16="http://schemas.microsoft.com/office/drawing/2014/main" id="{CF308463-6988-FD47-B05F-D9F7C01701E1}"/>
              </a:ext>
            </a:extLst>
          </p:cNvPr>
          <p:cNvSpPr txBox="1"/>
          <p:nvPr/>
        </p:nvSpPr>
        <p:spPr>
          <a:xfrm>
            <a:off x="5307809" y="3749040"/>
            <a:ext cx="2384917" cy="365760"/>
          </a:xfrm>
          <a:prstGeom prst="rect">
            <a:avLst/>
          </a:prstGeom>
          <a:solidFill>
            <a:srgbClr val="005598"/>
          </a:solidFill>
        </p:spPr>
        <p:txBody>
          <a:bodyPr wrap="square" lIns="0" tIns="0" rIns="0" bIns="0" rtlCol="0" anchor="ctr" anchorCtr="0">
            <a:noAutofit/>
          </a:bodyPr>
          <a:lstStyle/>
          <a:p>
            <a:pPr algn="ctr">
              <a:defRPr/>
            </a:pPr>
            <a:r>
              <a:rPr lang="en-US" b="1" dirty="0">
                <a:solidFill>
                  <a:schemeClr val="bg1"/>
                </a:solidFill>
              </a:rPr>
              <a:t>Retirement Assets</a:t>
            </a:r>
          </a:p>
        </p:txBody>
      </p:sp>
      <p:sp>
        <p:nvSpPr>
          <p:cNvPr id="9" name="TextBox 8">
            <a:extLst>
              <a:ext uri="{FF2B5EF4-FFF2-40B4-BE49-F238E27FC236}">
                <a16:creationId xmlns:a16="http://schemas.microsoft.com/office/drawing/2014/main" id="{FA69188B-BFCB-EE47-B660-B4C68017E7C4}"/>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Lst>
          </p:cNvPr>
          <p:cNvSpPr>
            <a:spLocks noChangeAspect="1"/>
          </p:cNvSpPr>
          <p:nvPr/>
        </p:nvSpPr>
        <p:spPr>
          <a:xfrm>
            <a:off x="8503920" y="2468880"/>
            <a:ext cx="914400" cy="9144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a:extLst>
              <a:ext uri="{FF2B5EF4-FFF2-40B4-BE49-F238E27FC236}">
                <a16:creationId xmlns:a16="http://schemas.microsoft.com/office/drawing/2014/main" id="{CA2E7037-D030-E34E-812F-7B59C522CA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pic>
        <p:nvPicPr>
          <p:cNvPr id="16" name="egg S">
            <a:extLst>
              <a:ext uri="{FF2B5EF4-FFF2-40B4-BE49-F238E27FC236}">
                <a16:creationId xmlns:a16="http://schemas.microsoft.com/office/drawing/2014/main" id="{073C46DD-9515-414E-A9BE-B4C05C1C0E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9320" y="2011680"/>
            <a:ext cx="1828800" cy="1828800"/>
          </a:xfrm>
          <a:prstGeom prst="rect">
            <a:avLst/>
          </a:prstGeom>
        </p:spPr>
      </p:pic>
      <p:pic>
        <p:nvPicPr>
          <p:cNvPr id="14" name="egg L">
            <a:extLst>
              <a:ext uri="{FF2B5EF4-FFF2-40B4-BE49-F238E27FC236}">
                <a16:creationId xmlns:a16="http://schemas.microsoft.com/office/drawing/2014/main" id="{3F1A4141-7298-004D-B7E8-8DD0C88D63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9240" y="1828800"/>
            <a:ext cx="1828800" cy="1828800"/>
          </a:xfrm>
          <a:prstGeom prst="rect">
            <a:avLst/>
          </a:prstGeom>
        </p:spPr>
      </p:pic>
      <p:pic>
        <p:nvPicPr>
          <p:cNvPr id="11" name="nest">
            <a:extLst>
              <a:ext uri="{FF2B5EF4-FFF2-40B4-BE49-F238E27FC236}">
                <a16:creationId xmlns:a16="http://schemas.microsoft.com/office/drawing/2014/main" id="{26A3BF9E-CEB7-1B45-B999-0E8CC74DBF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77840" y="2011680"/>
            <a:ext cx="1828800" cy="1828800"/>
          </a:xfrm>
          <a:prstGeom prst="rect">
            <a:avLst/>
          </a:prstGeom>
        </p:spPr>
      </p:pic>
    </p:spTree>
    <p:extLst>
      <p:ext uri="{BB962C8B-B14F-4D97-AF65-F5344CB8AC3E}">
        <p14:creationId xmlns:p14="http://schemas.microsoft.com/office/powerpoint/2010/main" val="8872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
                                        <p:tgtEl>
                                          <p:spTgt spid="11"/>
                                        </p:tgtEl>
                                      </p:cBhvr>
                                    </p:animEffect>
                                    <p:set>
                                      <p:cBhvr>
                                        <p:cTn id="7" dur="1" fill="hold">
                                          <p:stCondLst>
                                            <p:cond delay="249"/>
                                          </p:stCondLst>
                                        </p:cTn>
                                        <p:tgtEl>
                                          <p:spTgt spid="11"/>
                                        </p:tgtEl>
                                        <p:attrNameLst>
                                          <p:attrName>style.visibility</p:attrName>
                                        </p:attrNameLst>
                                      </p:cBhvr>
                                      <p:to>
                                        <p:strVal val="hidden"/>
                                      </p:to>
                                    </p:set>
                                  </p:childTnLst>
                                </p:cTn>
                              </p:par>
                            </p:childTnLst>
                          </p:cTn>
                        </p:par>
                        <p:par>
                          <p:cTn id="8" fill="hold">
                            <p:stCondLst>
                              <p:cond delay="250"/>
                            </p:stCondLst>
                            <p:childTnLst>
                              <p:par>
                                <p:cTn id="9" presetID="42" presetClass="path" presetSubtype="0" accel="50000" decel="50000" fill="hold" nodeType="afterEffect">
                                  <p:stCondLst>
                                    <p:cond delay="0"/>
                                  </p:stCondLst>
                                  <p:childTnLst>
                                    <p:animMotion origin="layout" path="M 4.07919E-6 0 L -0.24864 0.00671 " pathEditMode="relative" rAng="0" ptsTypes="AA">
                                      <p:cBhvr>
                                        <p:cTn id="10" dur="1000" fill="hold"/>
                                        <p:tgtEl>
                                          <p:spTgt spid="14"/>
                                        </p:tgtEl>
                                        <p:attrNameLst>
                                          <p:attrName>ppt_x</p:attrName>
                                          <p:attrName>ppt_y</p:attrName>
                                        </p:attrNameLst>
                                      </p:cBhvr>
                                      <p:rCtr x="-12438" y="324"/>
                                    </p:animMotion>
                                  </p:childTnLst>
                                </p:cTn>
                              </p:par>
                            </p:childTnLst>
                          </p:cTn>
                        </p:par>
                        <p:par>
                          <p:cTn id="11" fill="hold">
                            <p:stCondLst>
                              <p:cond delay="1250"/>
                            </p:stCondLst>
                            <p:childTnLst>
                              <p:par>
                                <p:cTn id="12" presetID="53" presetClass="entr" presetSubtype="16" fill="hold" nodeType="afterEffect">
                                  <p:stCondLst>
                                    <p:cond delay="25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10" presetClass="exit" presetSubtype="0" fill="hold" nodeType="withEffect">
                                  <p:stCondLst>
                                    <p:cond delay="250"/>
                                  </p:stCondLst>
                                  <p:childTnLst>
                                    <p:animEffect transition="out" filter="fade">
                                      <p:cBhvr>
                                        <p:cTn id="18" dur="250"/>
                                        <p:tgtEl>
                                          <p:spTgt spid="14"/>
                                        </p:tgtEl>
                                      </p:cBhvr>
                                    </p:animEffect>
                                    <p:set>
                                      <p:cBhvr>
                                        <p:cTn id="19" dur="1" fill="hold">
                                          <p:stCondLst>
                                            <p:cond delay="249"/>
                                          </p:stCondLst>
                                        </p:cTn>
                                        <p:tgtEl>
                                          <p:spTgt spid="14"/>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childTnLst>
                                </p:cTn>
                              </p:par>
                            </p:childTnLst>
                          </p:cTn>
                        </p:par>
                        <p:par>
                          <p:cTn id="24" fill="hold">
                            <p:stCondLst>
                              <p:cond delay="2500"/>
                            </p:stCondLst>
                            <p:childTnLst>
                              <p:par>
                                <p:cTn id="25" presetID="42" presetClass="path" presetSubtype="0" accel="50000" decel="50000" fill="hold" nodeType="afterEffect">
                                  <p:stCondLst>
                                    <p:cond delay="0"/>
                                  </p:stCondLst>
                                  <p:childTnLst>
                                    <p:animMotion origin="layout" path="M -3.5478E-6 -3.7037E-7 L 0.1701 -0.00231 " pathEditMode="relative" rAng="0" ptsTypes="AA">
                                      <p:cBhvr>
                                        <p:cTn id="26" dur="500" fill="hold"/>
                                        <p:tgtEl>
                                          <p:spTgt spid="16"/>
                                        </p:tgtEl>
                                        <p:attrNameLst>
                                          <p:attrName>ppt_x</p:attrName>
                                          <p:attrName>ppt_y</p:attrName>
                                        </p:attrNameLst>
                                      </p:cBhvr>
                                      <p:rCtr x="8505" y="-116"/>
                                    </p:animMotion>
                                  </p:childTnLst>
                                </p:cTn>
                              </p:par>
                              <p:par>
                                <p:cTn id="27" presetID="10" presetClass="exit" presetSubtype="0" fill="hold" grpId="0" nodeType="withEffect">
                                  <p:stCondLst>
                                    <p:cond delay="0"/>
                                  </p:stCondLst>
                                  <p:childTnLst>
                                    <p:animEffect transition="out" filter="fade">
                                      <p:cBhvr>
                                        <p:cTn id="28" dur="250"/>
                                        <p:tgtEl>
                                          <p:spTgt spid="8"/>
                                        </p:tgtEl>
                                      </p:cBhvr>
                                    </p:animEffect>
                                    <p:set>
                                      <p:cBhvr>
                                        <p:cTn id="29" dur="1" fill="hold">
                                          <p:stCondLst>
                                            <p:cond delay="249"/>
                                          </p:stCondLst>
                                        </p:cTn>
                                        <p:tgtEl>
                                          <p:spTgt spid="8"/>
                                        </p:tgtEl>
                                        <p:attrNameLst>
                                          <p:attrName>style.visibility</p:attrName>
                                        </p:attrNameLst>
                                      </p:cBhvr>
                                      <p:to>
                                        <p:strVal val="hidden"/>
                                      </p:to>
                                    </p:set>
                                  </p:childTnLst>
                                </p:cTn>
                              </p:par>
                            </p:childTnLst>
                          </p:cTn>
                        </p:par>
                        <p:par>
                          <p:cTn id="30" fill="hold">
                            <p:stCondLst>
                              <p:cond delay="3000"/>
                            </p:stCondLst>
                            <p:childTnLst>
                              <p:par>
                                <p:cTn id="31" presetID="53" presetClass="entr" presetSubtype="16" fill="hold" grpId="0" nodeType="afterEffect">
                                  <p:stCondLst>
                                    <p:cond delay="25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10" presetClass="exit" presetSubtype="0" fill="hold" nodeType="withEffect">
                                  <p:stCondLst>
                                    <p:cond delay="250"/>
                                  </p:stCondLst>
                                  <p:childTnLst>
                                    <p:animEffect transition="out" filter="fade">
                                      <p:cBhvr>
                                        <p:cTn id="37" dur="250"/>
                                        <p:tgtEl>
                                          <p:spTgt spid="16"/>
                                        </p:tgtEl>
                                      </p:cBhvr>
                                    </p:animEffect>
                                    <p:set>
                                      <p:cBhvr>
                                        <p:cTn id="38" dur="1" fill="hold">
                                          <p:stCondLst>
                                            <p:cond delay="249"/>
                                          </p:stCondLst>
                                        </p:cTn>
                                        <p:tgtEl>
                                          <p:spTgt spid="16"/>
                                        </p:tgtEl>
                                        <p:attrNameLst>
                                          <p:attrName>style.visibility</p:attrName>
                                        </p:attrNameLst>
                                      </p:cBhvr>
                                      <p:to>
                                        <p:strVal val="hidden"/>
                                      </p:to>
                                    </p:set>
                                  </p:childTnLst>
                                </p:cTn>
                              </p:par>
                            </p:childTnLst>
                          </p:cTn>
                        </p:par>
                        <p:par>
                          <p:cTn id="39" fill="hold">
                            <p:stCondLst>
                              <p:cond delay="3750"/>
                            </p:stCondLst>
                            <p:childTnLst>
                              <p:par>
                                <p:cTn id="40" presetID="10" presetClass="entr" presetSubtype="0" fill="hold" grpId="0" nodeType="afterEffect">
                                  <p:stCondLst>
                                    <p:cond delay="2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E9466A5-5F31-C647-92BE-0D35323E4E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Lst>
          </p:cNvPr>
          <p:cNvSpPr>
            <a:spLocks noGrp="1"/>
          </p:cNvSpPr>
          <p:nvPr>
            <p:ph type="sldNum" sz="quarter" idx="4"/>
          </p:nvPr>
        </p:nvSpPr>
        <p:spPr/>
        <p:txBody>
          <a:bodyPr/>
          <a:lstStyle/>
          <a:p>
            <a:fld id="{8DEE4CCE-E124-4EEF-808B-DF88997C2318}" type="slidenum">
              <a:rPr lang="en-US" smtClean="0"/>
              <a:pPr/>
              <a:t>6</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latin typeface="Arial"/>
                <a:cs typeface="Arial"/>
              </a:rPr>
              <a:t>Multi-Asset Plus Reserve Strategy</a:t>
            </a:r>
          </a:p>
        </p:txBody>
      </p:sp>
      <p:sp>
        <p:nvSpPr>
          <p:cNvPr id="9" name="TextBox 8">
            <a:extLst>
              <a:ext uri="{FF2B5EF4-FFF2-40B4-BE49-F238E27FC236}">
                <a16:creationId xmlns:a16="http://schemas.microsoft.com/office/drawing/2014/main" id="{FA69188B-BFCB-EE47-B660-B4C68017E7C4}"/>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Lst>
          </p:cNvPr>
          <p:cNvSpPr>
            <a:spLocks noChangeAspect="1"/>
          </p:cNvSpPr>
          <p:nvPr/>
        </p:nvSpPr>
        <p:spPr>
          <a:xfrm>
            <a:off x="8503920" y="2468880"/>
            <a:ext cx="914400" cy="9144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Lst>
          </p:cNvPr>
          <p:cNvSpPr>
            <a:spLocks noChangeAspect="1"/>
          </p:cNvSpPr>
          <p:nvPr/>
        </p:nvSpPr>
        <p:spPr>
          <a:xfrm>
            <a:off x="1929384" y="1644471"/>
            <a:ext cx="2557072" cy="256032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Lst>
          </p:cNvPr>
          <p:cNvSpPr txBox="1"/>
          <p:nvPr/>
        </p:nvSpPr>
        <p:spPr>
          <a:xfrm>
            <a:off x="5307809" y="2834640"/>
            <a:ext cx="2384917" cy="400110"/>
          </a:xfrm>
          <a:prstGeom prst="rect">
            <a:avLst/>
          </a:prstGeom>
          <a:noFill/>
        </p:spPr>
        <p:txBody>
          <a:bodyPr wrap="square" lIns="0" tIns="0" rIns="0" bIns="0" rtlCol="0">
            <a:spAutoFit/>
          </a:bodyPr>
          <a:lstStyle/>
          <a:p>
            <a:pPr algn="ctr">
              <a:defRPr/>
            </a:pPr>
            <a:r>
              <a:rPr lang="en-US" sz="2600" b="1" dirty="0">
                <a:solidFill>
                  <a:srgbClr val="81BB00"/>
                </a:solidFill>
              </a:rPr>
              <a:t>UP Market</a:t>
            </a:r>
          </a:p>
        </p:txBody>
      </p:sp>
      <p:pic>
        <p:nvPicPr>
          <p:cNvPr id="30" name="Picture 29">
            <a:extLst>
              <a:ext uri="{FF2B5EF4-FFF2-40B4-BE49-F238E27FC236}">
                <a16:creationId xmlns:a16="http://schemas.microsoft.com/office/drawing/2014/main" id="{76C348FC-EEDD-6743-A855-7FBE66DC7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6" cy="1463039"/>
          </a:xfrm>
          <a:prstGeom prst="rect">
            <a:avLst/>
          </a:prstGeom>
        </p:spPr>
      </p:pic>
      <p:pic>
        <p:nvPicPr>
          <p:cNvPr id="32" name="bill 4">
            <a:extLst>
              <a:ext uri="{FF2B5EF4-FFF2-40B4-BE49-F238E27FC236}">
                <a16:creationId xmlns:a16="http://schemas.microsoft.com/office/drawing/2014/main" id="{3CD486AE-201D-004A-B19E-EDAE432ADC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492" y="3383280"/>
            <a:ext cx="822960" cy="822960"/>
          </a:xfrm>
          <a:prstGeom prst="rect">
            <a:avLst/>
          </a:prstGeom>
        </p:spPr>
      </p:pic>
      <p:pic>
        <p:nvPicPr>
          <p:cNvPr id="21" name="bill 4">
            <a:extLst>
              <a:ext uri="{FF2B5EF4-FFF2-40B4-BE49-F238E27FC236}">
                <a16:creationId xmlns:a16="http://schemas.microsoft.com/office/drawing/2014/main" id="{9E11990F-4659-BA4E-8EAB-04552F6A5A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691" y="3324005"/>
            <a:ext cx="822960" cy="822960"/>
          </a:xfrm>
          <a:prstGeom prst="rect">
            <a:avLst/>
          </a:prstGeom>
        </p:spPr>
      </p:pic>
      <p:pic>
        <p:nvPicPr>
          <p:cNvPr id="22" name="bill 4">
            <a:extLst>
              <a:ext uri="{FF2B5EF4-FFF2-40B4-BE49-F238E27FC236}">
                <a16:creationId xmlns:a16="http://schemas.microsoft.com/office/drawing/2014/main" id="{AB660874-C3C6-0C44-BAAD-20F2262C51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066" y="3266439"/>
            <a:ext cx="822960" cy="822960"/>
          </a:xfrm>
          <a:prstGeom prst="rect">
            <a:avLst/>
          </a:prstGeom>
        </p:spPr>
      </p:pic>
      <p:pic>
        <p:nvPicPr>
          <p:cNvPr id="24" name="bill 4">
            <a:extLst>
              <a:ext uri="{FF2B5EF4-FFF2-40B4-BE49-F238E27FC236}">
                <a16:creationId xmlns:a16="http://schemas.microsoft.com/office/drawing/2014/main" id="{4412FF5D-7D8E-6445-8219-1762808AE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9864" y="3198850"/>
            <a:ext cx="822960" cy="822960"/>
          </a:xfrm>
          <a:prstGeom prst="rect">
            <a:avLst/>
          </a:prstGeom>
        </p:spPr>
      </p:pic>
    </p:spTree>
    <p:extLst>
      <p:ext uri="{BB962C8B-B14F-4D97-AF65-F5344CB8AC3E}">
        <p14:creationId xmlns:p14="http://schemas.microsoft.com/office/powerpoint/2010/main" val="2084728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6"/>
                                        </p:tgtEl>
                                      </p:cBhvr>
                                      <p:by x="115000" y="11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87000" y="87000"/>
                                    </p:animScale>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
                                        <p:tgtEl>
                                          <p:spTgt spid="32"/>
                                        </p:tgtEl>
                                      </p:cBhvr>
                                    </p:animEffect>
                                  </p:childTnLst>
                                </p:cTn>
                              </p:par>
                              <p:par>
                                <p:cTn id="14" presetID="42" presetClass="path" presetSubtype="0" accel="50000" decel="50000" fill="hold" nodeType="withEffect">
                                  <p:stCondLst>
                                    <p:cond delay="500"/>
                                  </p:stCondLst>
                                  <p:childTnLst>
                                    <p:animMotion origin="layout" path="M 4.29799E-7 -7.40741E-7 L 0.11031 0.16019 " pathEditMode="relative" rAng="0" ptsTypes="AA">
                                      <p:cBhvr>
                                        <p:cTn id="15" dur="500" fill="hold"/>
                                        <p:tgtEl>
                                          <p:spTgt spid="32"/>
                                        </p:tgtEl>
                                        <p:attrNameLst>
                                          <p:attrName>ppt_x</p:attrName>
                                          <p:attrName>ppt_y</p:attrName>
                                        </p:attrNameLst>
                                      </p:cBhvr>
                                      <p:rCtr x="5509" y="8009"/>
                                    </p:animMotion>
                                  </p:childTnLst>
                                </p:cTn>
                              </p:par>
                              <p:par>
                                <p:cTn id="16" presetID="10" presetClass="entr" presetSubtype="0" fill="hold" nodeType="withEffect">
                                  <p:stCondLst>
                                    <p:cond delay="75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par>
                                <p:cTn id="19" presetID="42" presetClass="path" presetSubtype="0" accel="50000" decel="50000" fill="hold" nodeType="withEffect">
                                  <p:stCondLst>
                                    <p:cond delay="1000"/>
                                  </p:stCondLst>
                                  <p:childTnLst>
                                    <p:animMotion origin="layout" path="M -1.81818E-6 4.07407E-6 L 0.11032 0.16018 " pathEditMode="relative" rAng="0" ptsTypes="AA">
                                      <p:cBhvr>
                                        <p:cTn id="20" dur="500" fill="hold"/>
                                        <p:tgtEl>
                                          <p:spTgt spid="21"/>
                                        </p:tgtEl>
                                        <p:attrNameLst>
                                          <p:attrName>ppt_x</p:attrName>
                                          <p:attrName>ppt_y</p:attrName>
                                        </p:attrNameLst>
                                      </p:cBhvr>
                                      <p:rCtr x="5509" y="8009"/>
                                    </p:animMotion>
                                  </p:childTnLst>
                                </p:cTn>
                              </p:par>
                              <p:par>
                                <p:cTn id="21" presetID="10" presetClass="entr" presetSubtype="0" fill="hold" nodeType="withEffect">
                                  <p:stCondLst>
                                    <p:cond delay="125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par>
                                <p:cTn id="24" presetID="42" presetClass="path" presetSubtype="0" accel="50000" decel="50000" fill="hold" nodeType="withEffect">
                                  <p:stCondLst>
                                    <p:cond delay="1500"/>
                                  </p:stCondLst>
                                  <p:childTnLst>
                                    <p:animMotion origin="layout" path="M -3.33941E-6 -2.59259E-6 L 0.11032 0.16019 " pathEditMode="relative" rAng="0" ptsTypes="AA">
                                      <p:cBhvr>
                                        <p:cTn id="25" dur="500" fill="hold"/>
                                        <p:tgtEl>
                                          <p:spTgt spid="22"/>
                                        </p:tgtEl>
                                        <p:attrNameLst>
                                          <p:attrName>ppt_x</p:attrName>
                                          <p:attrName>ppt_y</p:attrName>
                                        </p:attrNameLst>
                                      </p:cBhvr>
                                      <p:rCtr x="5509" y="8009"/>
                                    </p:animMotion>
                                  </p:childTnLst>
                                </p:cTn>
                              </p:par>
                              <p:par>
                                <p:cTn id="26" presetID="10" presetClass="entr" presetSubtype="0" fill="hold" nodeType="withEffect">
                                  <p:stCondLst>
                                    <p:cond delay="175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250"/>
                                        <p:tgtEl>
                                          <p:spTgt spid="24"/>
                                        </p:tgtEl>
                                      </p:cBhvr>
                                    </p:animEffect>
                                  </p:childTnLst>
                                </p:cTn>
                              </p:par>
                              <p:par>
                                <p:cTn id="29" presetID="42" presetClass="path" presetSubtype="0" accel="50000" decel="50000" fill="hold" nodeType="withEffect">
                                  <p:stCondLst>
                                    <p:cond delay="2000"/>
                                  </p:stCondLst>
                                  <p:childTnLst>
                                    <p:animMotion origin="layout" path="M -3.89164E-6 1.11111E-6 L 0.11032 0.16018 " pathEditMode="relative" rAng="0" ptsTypes="AA">
                                      <p:cBhvr>
                                        <p:cTn id="30" dur="500" fill="hold"/>
                                        <p:tgtEl>
                                          <p:spTgt spid="24"/>
                                        </p:tgtEl>
                                        <p:attrNameLst>
                                          <p:attrName>ppt_x</p:attrName>
                                          <p:attrName>ppt_y</p:attrName>
                                        </p:attrNameLst>
                                      </p:cBhvr>
                                      <p:rCtr x="5509"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618EF6F-CA8A-134B-8C9B-4345FDDFE3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Lst>
          </p:cNvPr>
          <p:cNvSpPr>
            <a:spLocks noGrp="1"/>
          </p:cNvSpPr>
          <p:nvPr>
            <p:ph type="sldNum" sz="quarter" idx="4"/>
          </p:nvPr>
        </p:nvSpPr>
        <p:spPr/>
        <p:txBody>
          <a:bodyPr/>
          <a:lstStyle/>
          <a:p>
            <a:fld id="{8DEE4CCE-E124-4EEF-808B-DF88997C2318}" type="slidenum">
              <a:rPr lang="en-US" smtClean="0"/>
              <a:pPr/>
              <a:t>7</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latin typeface="Arial"/>
                <a:cs typeface="Arial"/>
              </a:rPr>
              <a:t>Multi-Asset Plus Reserve Strategy</a:t>
            </a:r>
          </a:p>
        </p:txBody>
      </p:sp>
      <p:sp>
        <p:nvSpPr>
          <p:cNvPr id="9" name="TextBox 8">
            <a:extLst>
              <a:ext uri="{FF2B5EF4-FFF2-40B4-BE49-F238E27FC236}">
                <a16:creationId xmlns:a16="http://schemas.microsoft.com/office/drawing/2014/main" id="{FA69188B-BFCB-EE47-B660-B4C68017E7C4}"/>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0" y="1463040"/>
            <a:ext cx="2926080" cy="2926080"/>
          </a:xfrm>
          <a:prstGeom prst="rect">
            <a:avLst/>
          </a:prstGeom>
        </p:spPr>
      </p:pic>
      <p:sp>
        <p:nvSpPr>
          <p:cNvPr id="13" name="TextBox 12">
            <a:extLst>
              <a:ext uri="{FF2B5EF4-FFF2-40B4-BE49-F238E27FC236}">
                <a16:creationId xmlns:a16="http://schemas.microsoft.com/office/drawing/2014/main" id="{68FAE6DD-0BFA-184A-99C9-2872F3C3488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Lst>
          </p:cNvPr>
          <p:cNvSpPr>
            <a:spLocks noChangeAspect="1"/>
          </p:cNvSpPr>
          <p:nvPr/>
        </p:nvSpPr>
        <p:spPr>
          <a:xfrm>
            <a:off x="8503920" y="2468880"/>
            <a:ext cx="914400" cy="914400"/>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Lst>
          </p:cNvPr>
          <p:cNvSpPr>
            <a:spLocks noChangeAspect="1"/>
          </p:cNvSpPr>
          <p:nvPr/>
        </p:nvSpPr>
        <p:spPr>
          <a:xfrm>
            <a:off x="1929384" y="1644471"/>
            <a:ext cx="2557072" cy="256032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Lst>
          </p:cNvPr>
          <p:cNvSpPr txBox="1"/>
          <p:nvPr/>
        </p:nvSpPr>
        <p:spPr>
          <a:xfrm>
            <a:off x="5307809" y="2834640"/>
            <a:ext cx="2384917" cy="400110"/>
          </a:xfrm>
          <a:prstGeom prst="rect">
            <a:avLst/>
          </a:prstGeom>
          <a:noFill/>
        </p:spPr>
        <p:txBody>
          <a:bodyPr wrap="square" lIns="0" tIns="0" rIns="0" bIns="0" rtlCol="0">
            <a:spAutoFit/>
          </a:bodyPr>
          <a:lstStyle/>
          <a:p>
            <a:pPr algn="ctr">
              <a:defRPr/>
            </a:pPr>
            <a:r>
              <a:rPr lang="en-US" sz="2600" b="1" dirty="0">
                <a:solidFill>
                  <a:srgbClr val="CB0000"/>
                </a:solidFill>
              </a:rPr>
              <a:t>DOWN Market</a:t>
            </a:r>
          </a:p>
        </p:txBody>
      </p:sp>
      <p:pic>
        <p:nvPicPr>
          <p:cNvPr id="30" name="Picture 29">
            <a:extLst>
              <a:ext uri="{FF2B5EF4-FFF2-40B4-BE49-F238E27FC236}">
                <a16:creationId xmlns:a16="http://schemas.microsoft.com/office/drawing/2014/main" id="{76C348FC-EEDD-6743-A855-7FBE66DC73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5" cy="1463039"/>
          </a:xfrm>
          <a:prstGeom prst="rect">
            <a:avLst/>
          </a:prstGeom>
        </p:spPr>
      </p:pic>
      <p:sp>
        <p:nvSpPr>
          <p:cNvPr id="21" name="Oval 20">
            <a:extLst>
              <a:ext uri="{FF2B5EF4-FFF2-40B4-BE49-F238E27FC236}">
                <a16:creationId xmlns:a16="http://schemas.microsoft.com/office/drawing/2014/main" id="{3A3E42F3-0AB1-D94D-A447-89368C444344}"/>
              </a:ext>
            </a:extLst>
          </p:cNvPr>
          <p:cNvSpPr>
            <a:spLocks noChangeAspect="1"/>
          </p:cNvSpPr>
          <p:nvPr/>
        </p:nvSpPr>
        <p:spPr>
          <a:xfrm>
            <a:off x="8505080" y="2468880"/>
            <a:ext cx="913240" cy="91440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bill 4">
            <a:extLst>
              <a:ext uri="{FF2B5EF4-FFF2-40B4-BE49-F238E27FC236}">
                <a16:creationId xmlns:a16="http://schemas.microsoft.com/office/drawing/2014/main" id="{C487426F-D404-D943-97F9-DAA5991501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53785" y="2918646"/>
            <a:ext cx="822960" cy="822960"/>
          </a:xfrm>
          <a:prstGeom prst="rect">
            <a:avLst/>
          </a:prstGeom>
        </p:spPr>
      </p:pic>
      <p:pic>
        <p:nvPicPr>
          <p:cNvPr id="22" name="bill 4">
            <a:extLst>
              <a:ext uri="{FF2B5EF4-FFF2-40B4-BE49-F238E27FC236}">
                <a16:creationId xmlns:a16="http://schemas.microsoft.com/office/drawing/2014/main" id="{358666C2-463D-F348-8527-F66F7DB38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6414" y="2863425"/>
            <a:ext cx="822960" cy="822960"/>
          </a:xfrm>
          <a:prstGeom prst="rect">
            <a:avLst/>
          </a:prstGeom>
        </p:spPr>
      </p:pic>
      <p:pic>
        <p:nvPicPr>
          <p:cNvPr id="24" name="bill 4">
            <a:extLst>
              <a:ext uri="{FF2B5EF4-FFF2-40B4-BE49-F238E27FC236}">
                <a16:creationId xmlns:a16="http://schemas.microsoft.com/office/drawing/2014/main" id="{FABA51BB-0DA2-A14D-AE3C-B841C2262C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2292" y="2808204"/>
            <a:ext cx="822960" cy="822960"/>
          </a:xfrm>
          <a:prstGeom prst="rect">
            <a:avLst/>
          </a:prstGeom>
        </p:spPr>
      </p:pic>
      <p:pic>
        <p:nvPicPr>
          <p:cNvPr id="25" name="bill 4">
            <a:extLst>
              <a:ext uri="{FF2B5EF4-FFF2-40B4-BE49-F238E27FC236}">
                <a16:creationId xmlns:a16="http://schemas.microsoft.com/office/drawing/2014/main" id="{A602E627-621F-CA49-8BEA-339BB11E12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7305" y="2754536"/>
            <a:ext cx="822960" cy="822960"/>
          </a:xfrm>
          <a:prstGeom prst="rect">
            <a:avLst/>
          </a:prstGeom>
        </p:spPr>
      </p:pic>
      <p:pic>
        <p:nvPicPr>
          <p:cNvPr id="8" name="Picture 7">
            <a:extLst>
              <a:ext uri="{FF2B5EF4-FFF2-40B4-BE49-F238E27FC236}">
                <a16:creationId xmlns:a16="http://schemas.microsoft.com/office/drawing/2014/main" id="{6F3BBB3C-C8C6-2A4E-A219-B7BD4014C1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3090" y="1665312"/>
            <a:ext cx="2194560" cy="2194560"/>
          </a:xfrm>
          <a:prstGeom prst="rect">
            <a:avLst/>
          </a:prstGeom>
        </p:spPr>
      </p:pic>
      <p:grpSp>
        <p:nvGrpSpPr>
          <p:cNvPr id="12" name="Group 11">
            <a:extLst>
              <a:ext uri="{FF2B5EF4-FFF2-40B4-BE49-F238E27FC236}">
                <a16:creationId xmlns:a16="http://schemas.microsoft.com/office/drawing/2014/main" id="{BE3EA712-8819-2C4A-8EE0-DB5C7F74E082}"/>
              </a:ext>
            </a:extLst>
          </p:cNvPr>
          <p:cNvGrpSpPr/>
          <p:nvPr/>
        </p:nvGrpSpPr>
        <p:grpSpPr>
          <a:xfrm>
            <a:off x="2330855" y="2377440"/>
            <a:ext cx="1719525" cy="1102637"/>
            <a:chOff x="2330855" y="2377440"/>
            <a:chExt cx="1719525" cy="1102637"/>
          </a:xfrm>
        </p:grpSpPr>
        <p:sp>
          <p:nvSpPr>
            <p:cNvPr id="10" name="TextBox 9">
              <a:extLst>
                <a:ext uri="{FF2B5EF4-FFF2-40B4-BE49-F238E27FC236}">
                  <a16:creationId xmlns:a16="http://schemas.microsoft.com/office/drawing/2014/main" id="{7EF8D98C-CF59-0C4A-B96C-95EBF4EB0946}"/>
                </a:ext>
              </a:extLst>
            </p:cNvPr>
            <p:cNvSpPr txBox="1"/>
            <p:nvPr/>
          </p:nvSpPr>
          <p:spPr>
            <a:xfrm>
              <a:off x="2330855" y="2926079"/>
              <a:ext cx="1719525" cy="553998"/>
            </a:xfrm>
            <a:prstGeom prst="rect">
              <a:avLst/>
            </a:prstGeom>
            <a:noFill/>
          </p:spPr>
          <p:txBody>
            <a:bodyPr wrap="square" lIns="0" tIns="0" rIns="0" bIns="0" rtlCol="0">
              <a:spAutoFit/>
            </a:bodyPr>
            <a:lstStyle/>
            <a:p>
              <a:pPr algn="ctr"/>
              <a:r>
                <a:rPr lang="en-US" b="1" dirty="0"/>
                <a:t>DON’T</a:t>
              </a:r>
              <a:br>
                <a:rPr lang="en-US" b="1" dirty="0"/>
              </a:br>
              <a:r>
                <a:rPr lang="en-US" b="1" dirty="0"/>
                <a:t>USE</a:t>
              </a:r>
            </a:p>
          </p:txBody>
        </p:sp>
        <p:pic>
          <p:nvPicPr>
            <p:cNvPr id="11" name="Picture 10">
              <a:extLst>
                <a:ext uri="{FF2B5EF4-FFF2-40B4-BE49-F238E27FC236}">
                  <a16:creationId xmlns:a16="http://schemas.microsoft.com/office/drawing/2014/main" id="{7B457227-2778-7042-BD80-7240AE96C6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3600" y="2377440"/>
              <a:ext cx="548640" cy="548640"/>
            </a:xfrm>
            <a:prstGeom prst="rect">
              <a:avLst/>
            </a:prstGeom>
          </p:spPr>
        </p:pic>
      </p:grpSp>
    </p:spTree>
    <p:extLst>
      <p:ext uri="{BB962C8B-B14F-4D97-AF65-F5344CB8AC3E}">
        <p14:creationId xmlns:p14="http://schemas.microsoft.com/office/powerpoint/2010/main" val="100270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500" fill="hold"/>
                                        <p:tgtEl>
                                          <p:spTgt spid="6"/>
                                        </p:tgtEl>
                                      </p:cBhvr>
                                      <p:by x="85000" y="85000"/>
                                    </p:animScale>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90"/>
                                          </p:val>
                                        </p:tav>
                                        <p:tav tm="100000">
                                          <p:val>
                                            <p:fltVal val="0"/>
                                          </p:val>
                                        </p:tav>
                                      </p:tavLst>
                                    </p:anim>
                                    <p:animEffect transition="in" filter="fade">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3"/>
                                        </p:tgtEl>
                                      </p:cBhvr>
                                      <p:by x="75000" y="75000"/>
                                    </p:animScale>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50"/>
                                        <p:tgtEl>
                                          <p:spTgt spid="33"/>
                                        </p:tgtEl>
                                      </p:cBhvr>
                                    </p:animEffect>
                                  </p:childTnLst>
                                </p:cTn>
                              </p:par>
                              <p:par>
                                <p:cTn id="26" presetID="42" presetClass="path" presetSubtype="0" accel="50000" decel="50000" fill="hold" nodeType="withEffect">
                                  <p:stCondLst>
                                    <p:cond delay="500"/>
                                  </p:stCondLst>
                                  <p:childTnLst>
                                    <p:animMotion origin="layout" path="M 2.53451E-6 1.85185E-6 L -0.08297 0.22778 " pathEditMode="relative" rAng="0" ptsTypes="AA">
                                      <p:cBhvr>
                                        <p:cTn id="27" dur="500" fill="hold"/>
                                        <p:tgtEl>
                                          <p:spTgt spid="33"/>
                                        </p:tgtEl>
                                        <p:attrNameLst>
                                          <p:attrName>ppt_x</p:attrName>
                                          <p:attrName>ppt_y</p:attrName>
                                        </p:attrNameLst>
                                      </p:cBhvr>
                                      <p:rCtr x="-4155" y="11389"/>
                                    </p:animMotion>
                                  </p:childTnLst>
                                </p:cTn>
                              </p:par>
                              <p:par>
                                <p:cTn id="28" presetID="10" presetClass="entr" presetSubtype="0" fill="hold" nodeType="withEffect">
                                  <p:stCondLst>
                                    <p:cond delay="75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42" presetClass="path" presetSubtype="0" accel="50000" decel="50000" fill="hold" nodeType="withEffect">
                                  <p:stCondLst>
                                    <p:cond delay="1000"/>
                                  </p:stCondLst>
                                  <p:childTnLst>
                                    <p:animMotion origin="layout" path="M 4.54024E-6 3.7037E-6 L -0.08297 0.22777 " pathEditMode="relative" rAng="0" ptsTypes="AA">
                                      <p:cBhvr>
                                        <p:cTn id="32" dur="500" fill="hold"/>
                                        <p:tgtEl>
                                          <p:spTgt spid="22"/>
                                        </p:tgtEl>
                                        <p:attrNameLst>
                                          <p:attrName>ppt_x</p:attrName>
                                          <p:attrName>ppt_y</p:attrName>
                                        </p:attrNameLst>
                                      </p:cBhvr>
                                      <p:rCtr x="-4155" y="11389"/>
                                    </p:animMotion>
                                  </p:childTnLst>
                                </p:cTn>
                              </p:par>
                              <p:par>
                                <p:cTn id="33" presetID="10" presetClass="entr" presetSubtype="0" fill="hold" nodeType="withEffect">
                                  <p:stCondLst>
                                    <p:cond delay="125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par>
                                <p:cTn id="36" presetID="42" presetClass="path" presetSubtype="0" accel="50000" decel="50000" fill="hold" nodeType="withEffect">
                                  <p:stCondLst>
                                    <p:cond delay="1500"/>
                                  </p:stCondLst>
                                  <p:childTnLst>
                                    <p:animMotion origin="layout" path="M -4.18078E-6 -4.44444E-6 L -0.08296 0.22778 " pathEditMode="relative" rAng="0" ptsTypes="AA">
                                      <p:cBhvr>
                                        <p:cTn id="37" dur="500" fill="hold"/>
                                        <p:tgtEl>
                                          <p:spTgt spid="24"/>
                                        </p:tgtEl>
                                        <p:attrNameLst>
                                          <p:attrName>ppt_x</p:attrName>
                                          <p:attrName>ppt_y</p:attrName>
                                        </p:attrNameLst>
                                      </p:cBhvr>
                                      <p:rCtr x="-4155" y="11389"/>
                                    </p:animMotion>
                                  </p:childTnLst>
                                </p:cTn>
                              </p:par>
                              <p:par>
                                <p:cTn id="38" presetID="10" presetClass="entr" presetSubtype="0" fill="hold" nodeType="withEffect">
                                  <p:stCondLst>
                                    <p:cond delay="175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42" presetClass="path" presetSubtype="0" accel="50000" decel="50000" fill="hold" nodeType="withEffect">
                                  <p:stCondLst>
                                    <p:cond delay="2000"/>
                                  </p:stCondLst>
                                  <p:childTnLst>
                                    <p:animMotion origin="layout" path="M -9.63793E-7 -4.07407E-6 L -0.08296 0.22778 " pathEditMode="relative" rAng="0" ptsTypes="AA">
                                      <p:cBhvr>
                                        <p:cTn id="42" dur="500" fill="hold"/>
                                        <p:tgtEl>
                                          <p:spTgt spid="25"/>
                                        </p:tgtEl>
                                        <p:attrNameLst>
                                          <p:attrName>ppt_x</p:attrName>
                                          <p:attrName>ppt_y</p:attrName>
                                        </p:attrNameLst>
                                      </p:cBhvr>
                                      <p:rCtr x="-4155" y="1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709C925-EF26-DB4E-B9DE-434674B687C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94427" y="4206240"/>
            <a:ext cx="2011680" cy="2011680"/>
          </a:xfrm>
          <a:prstGeom prst="rect">
            <a:avLst/>
          </a:prstGeom>
        </p:spPr>
      </p:pic>
      <p:sp>
        <p:nvSpPr>
          <p:cNvPr id="2" name="Slide Number Placeholder 1">
            <a:extLst>
              <a:ext uri="{FF2B5EF4-FFF2-40B4-BE49-F238E27FC236}">
                <a16:creationId xmlns:a16="http://schemas.microsoft.com/office/drawing/2014/main" id="{14B2803C-5FB9-3340-B0E6-819533BA0795}"/>
              </a:ext>
            </a:extLst>
          </p:cNvPr>
          <p:cNvSpPr>
            <a:spLocks noGrp="1"/>
          </p:cNvSpPr>
          <p:nvPr>
            <p:ph type="sldNum" sz="quarter" idx="4"/>
          </p:nvPr>
        </p:nvSpPr>
        <p:spPr/>
        <p:txBody>
          <a:bodyPr/>
          <a:lstStyle/>
          <a:p>
            <a:fld id="{8DEE4CCE-E124-4EEF-808B-DF88997C2318}" type="slidenum">
              <a:rPr lang="en-US" smtClean="0"/>
              <a:pPr/>
              <a:t>8</a:t>
            </a:fld>
            <a:endParaRPr lang="en-US" dirty="0"/>
          </a:p>
        </p:txBody>
      </p:sp>
      <p:sp>
        <p:nvSpPr>
          <p:cNvPr id="5" name="Text Placeholder 4">
            <a:extLst>
              <a:ext uri="{FF2B5EF4-FFF2-40B4-BE49-F238E27FC236}">
                <a16:creationId xmlns:a16="http://schemas.microsoft.com/office/drawing/2014/main" id="{6DEEB5FB-E248-684D-8E36-66B5A45ABB5B}"/>
              </a:ext>
            </a:extLst>
          </p:cNvPr>
          <p:cNvSpPr>
            <a:spLocks noGrp="1"/>
          </p:cNvSpPr>
          <p:nvPr>
            <p:ph type="body" sz="quarter" idx="32"/>
          </p:nvPr>
        </p:nvSpPr>
        <p:spPr/>
        <p:txBody>
          <a:bodyPr/>
          <a:lstStyle/>
          <a:p>
            <a:r>
              <a:rPr lang="en-US" dirty="0">
                <a:latin typeface="Arial"/>
                <a:cs typeface="Arial"/>
              </a:rPr>
              <a:t>Multi-Asset Plus Reserve Strategy</a:t>
            </a:r>
          </a:p>
        </p:txBody>
      </p:sp>
      <p:sp>
        <p:nvSpPr>
          <p:cNvPr id="9" name="TextBox 8">
            <a:extLst>
              <a:ext uri="{FF2B5EF4-FFF2-40B4-BE49-F238E27FC236}">
                <a16:creationId xmlns:a16="http://schemas.microsoft.com/office/drawing/2014/main" id="{FA69188B-BFCB-EE47-B660-B4C68017E7C4}"/>
              </a:ext>
            </a:extLst>
          </p:cNvPr>
          <p:cNvSpPr txBox="1"/>
          <p:nvPr/>
        </p:nvSpPr>
        <p:spPr>
          <a:xfrm>
            <a:off x="457200" y="2601585"/>
            <a:ext cx="1176075" cy="984885"/>
          </a:xfrm>
          <a:prstGeom prst="rect">
            <a:avLst/>
          </a:prstGeom>
          <a:noFill/>
        </p:spPr>
        <p:txBody>
          <a:bodyPr wrap="square" lIns="0" tIns="0" rIns="0" bIns="0" rtlCol="0">
            <a:spAutoFit/>
          </a:bodyPr>
          <a:lstStyle/>
          <a:p>
            <a:pPr algn="r">
              <a:defRPr/>
            </a:pPr>
            <a:r>
              <a:rPr lang="en-US" sz="1600" b="1" dirty="0">
                <a:solidFill>
                  <a:srgbClr val="000000"/>
                </a:solidFill>
              </a:rPr>
              <a:t>Multi-Asset</a:t>
            </a:r>
          </a:p>
          <a:p>
            <a:pPr algn="r">
              <a:defRPr/>
            </a:pPr>
            <a:r>
              <a:rPr lang="en-US" sz="1600" dirty="0">
                <a:solidFill>
                  <a:srgbClr val="000000"/>
                </a:solidFill>
              </a:rPr>
              <a:t>growth</a:t>
            </a:r>
            <a:br>
              <a:rPr lang="en-US" sz="1600" dirty="0">
                <a:solidFill>
                  <a:srgbClr val="000000"/>
                </a:solidFill>
              </a:rPr>
            </a:br>
            <a:r>
              <a:rPr lang="en-US" sz="1600" dirty="0">
                <a:solidFill>
                  <a:srgbClr val="000000"/>
                </a:solidFill>
              </a:rPr>
              <a:t>and income investments</a:t>
            </a:r>
          </a:p>
        </p:txBody>
      </p:sp>
      <p:pic>
        <p:nvPicPr>
          <p:cNvPr id="6" name="Picture 5">
            <a:extLst>
              <a:ext uri="{FF2B5EF4-FFF2-40B4-BE49-F238E27FC236}">
                <a16:creationId xmlns:a16="http://schemas.microsoft.com/office/drawing/2014/main" id="{8CBFCF9C-4531-3F40-ADDF-24BF66D69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6667" y="1691923"/>
            <a:ext cx="2468880" cy="2468880"/>
          </a:xfrm>
          <a:prstGeom prst="rect">
            <a:avLst/>
          </a:prstGeom>
        </p:spPr>
      </p:pic>
      <p:sp>
        <p:nvSpPr>
          <p:cNvPr id="13" name="TextBox 12">
            <a:extLst>
              <a:ext uri="{FF2B5EF4-FFF2-40B4-BE49-F238E27FC236}">
                <a16:creationId xmlns:a16="http://schemas.microsoft.com/office/drawing/2014/main" id="{68FAE6DD-0BFA-184A-99C9-2872F3C34881}"/>
              </a:ext>
            </a:extLst>
          </p:cNvPr>
          <p:cNvSpPr txBox="1"/>
          <p:nvPr/>
        </p:nvSpPr>
        <p:spPr>
          <a:xfrm>
            <a:off x="9659050" y="2474872"/>
            <a:ext cx="1952513" cy="984885"/>
          </a:xfrm>
          <a:prstGeom prst="rect">
            <a:avLst/>
          </a:prstGeom>
          <a:noFill/>
        </p:spPr>
        <p:txBody>
          <a:bodyPr wrap="square" lIns="0" tIns="0" rIns="0" bIns="0" rtlCol="0">
            <a:spAutoFit/>
          </a:bodyPr>
          <a:lstStyle/>
          <a:p>
            <a:pPr>
              <a:defRPr/>
            </a:pPr>
            <a:r>
              <a:rPr lang="en-US" sz="1600" b="1" dirty="0">
                <a:solidFill>
                  <a:srgbClr val="000000"/>
                </a:solidFill>
              </a:rPr>
              <a:t>Reserve</a:t>
            </a:r>
          </a:p>
          <a:p>
            <a:pPr>
              <a:defRPr/>
            </a:pPr>
            <a:r>
              <a:rPr lang="en-US" sz="1600" dirty="0">
                <a:solidFill>
                  <a:srgbClr val="000000"/>
                </a:solidFill>
                <a:cs typeface="Arial"/>
              </a:rPr>
              <a:t>2-3 years of cash/fixed income investments</a:t>
            </a:r>
            <a:endParaRPr lang="en-US" sz="1600" b="1" dirty="0">
              <a:solidFill>
                <a:srgbClr val="000000"/>
              </a:solidFill>
              <a:cs typeface="Arial"/>
            </a:endParaRPr>
          </a:p>
        </p:txBody>
      </p:sp>
      <p:sp>
        <p:nvSpPr>
          <p:cNvPr id="3" name="Oval 2">
            <a:extLst>
              <a:ext uri="{FF2B5EF4-FFF2-40B4-BE49-F238E27FC236}">
                <a16:creationId xmlns:a16="http://schemas.microsoft.com/office/drawing/2014/main" id="{AFE7284B-669E-0040-AAC5-5F625301CF32}"/>
              </a:ext>
            </a:extLst>
          </p:cNvPr>
          <p:cNvSpPr>
            <a:spLocks noChangeAspect="1"/>
          </p:cNvSpPr>
          <p:nvPr/>
        </p:nvSpPr>
        <p:spPr>
          <a:xfrm>
            <a:off x="8613648" y="2577159"/>
            <a:ext cx="694944" cy="694944"/>
          </a:xfrm>
          <a:prstGeom prst="ellipse">
            <a:avLst/>
          </a:prstGeom>
          <a:solidFill>
            <a:srgbClr val="ED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182139C7-077B-654F-B904-474407DD4951}"/>
              </a:ext>
            </a:extLst>
          </p:cNvPr>
          <p:cNvSpPr>
            <a:spLocks noChangeAspect="1"/>
          </p:cNvSpPr>
          <p:nvPr/>
        </p:nvSpPr>
        <p:spPr>
          <a:xfrm>
            <a:off x="1929384" y="1644471"/>
            <a:ext cx="2557072" cy="2560320"/>
          </a:xfrm>
          <a:prstGeom prst="ellipse">
            <a:avLst/>
          </a:prstGeom>
          <a:noFill/>
          <a:ln>
            <a:solidFill>
              <a:srgbClr val="C9C9C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5107B4D-D035-E140-B6CE-31FBDA04B2AE}"/>
              </a:ext>
            </a:extLst>
          </p:cNvPr>
          <p:cNvSpPr txBox="1"/>
          <p:nvPr/>
        </p:nvSpPr>
        <p:spPr>
          <a:xfrm>
            <a:off x="4824665" y="2834640"/>
            <a:ext cx="3351201" cy="400110"/>
          </a:xfrm>
          <a:prstGeom prst="rect">
            <a:avLst/>
          </a:prstGeom>
          <a:noFill/>
        </p:spPr>
        <p:txBody>
          <a:bodyPr wrap="square" lIns="0" tIns="0" rIns="0" bIns="0" rtlCol="0">
            <a:spAutoFit/>
          </a:bodyPr>
          <a:lstStyle/>
          <a:p>
            <a:pPr algn="ctr">
              <a:defRPr/>
            </a:pPr>
            <a:r>
              <a:rPr lang="en-US" sz="2600" b="1" dirty="0">
                <a:solidFill>
                  <a:srgbClr val="81BB00"/>
                </a:solidFill>
              </a:rPr>
              <a:t>Market RECOVERY</a:t>
            </a:r>
          </a:p>
        </p:txBody>
      </p:sp>
      <p:pic>
        <p:nvPicPr>
          <p:cNvPr id="11" name="Picture 10">
            <a:extLst>
              <a:ext uri="{FF2B5EF4-FFF2-40B4-BE49-F238E27FC236}">
                <a16:creationId xmlns:a16="http://schemas.microsoft.com/office/drawing/2014/main" id="{D363A2F2-3B7D-BA4E-80CB-7238CC291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2017" y="1463040"/>
            <a:ext cx="2336496" cy="1463039"/>
          </a:xfrm>
          <a:prstGeom prst="rect">
            <a:avLst/>
          </a:prstGeom>
        </p:spPr>
      </p:pic>
      <p:sp>
        <p:nvSpPr>
          <p:cNvPr id="21" name="Oval 20">
            <a:extLst>
              <a:ext uri="{FF2B5EF4-FFF2-40B4-BE49-F238E27FC236}">
                <a16:creationId xmlns:a16="http://schemas.microsoft.com/office/drawing/2014/main" id="{61B5F0AF-563C-ED4B-94B3-1908E2370B01}"/>
              </a:ext>
            </a:extLst>
          </p:cNvPr>
          <p:cNvSpPr>
            <a:spLocks noChangeAspect="1"/>
          </p:cNvSpPr>
          <p:nvPr/>
        </p:nvSpPr>
        <p:spPr>
          <a:xfrm>
            <a:off x="8505080" y="2468880"/>
            <a:ext cx="913240" cy="914400"/>
          </a:xfrm>
          <a:prstGeom prst="ellipse">
            <a:avLst/>
          </a:prstGeom>
          <a:noFill/>
          <a:ln>
            <a:solidFill>
              <a:srgbClr val="A7A7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bill 4">
            <a:extLst>
              <a:ext uri="{FF2B5EF4-FFF2-40B4-BE49-F238E27FC236}">
                <a16:creationId xmlns:a16="http://schemas.microsoft.com/office/drawing/2014/main" id="{10579DA1-1BFE-1F4F-930D-87DE352ED4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7492" y="3383280"/>
            <a:ext cx="822960" cy="822960"/>
          </a:xfrm>
          <a:prstGeom prst="rect">
            <a:avLst/>
          </a:prstGeom>
        </p:spPr>
      </p:pic>
      <p:pic>
        <p:nvPicPr>
          <p:cNvPr id="19" name="bill 4">
            <a:extLst>
              <a:ext uri="{FF2B5EF4-FFF2-40B4-BE49-F238E27FC236}">
                <a16:creationId xmlns:a16="http://schemas.microsoft.com/office/drawing/2014/main" id="{88383066-B2E9-8E42-BF5E-F94D605D48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691" y="3324005"/>
            <a:ext cx="822960" cy="822960"/>
          </a:xfrm>
          <a:prstGeom prst="rect">
            <a:avLst/>
          </a:prstGeom>
        </p:spPr>
      </p:pic>
      <p:pic>
        <p:nvPicPr>
          <p:cNvPr id="20" name="bill 4">
            <a:extLst>
              <a:ext uri="{FF2B5EF4-FFF2-40B4-BE49-F238E27FC236}">
                <a16:creationId xmlns:a16="http://schemas.microsoft.com/office/drawing/2014/main" id="{982EDEBC-A82B-DC40-80F2-AEC122BC04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2066" y="3266439"/>
            <a:ext cx="822960" cy="822960"/>
          </a:xfrm>
          <a:prstGeom prst="rect">
            <a:avLst/>
          </a:prstGeom>
        </p:spPr>
      </p:pic>
      <p:pic>
        <p:nvPicPr>
          <p:cNvPr id="22" name="bill 4">
            <a:extLst>
              <a:ext uri="{FF2B5EF4-FFF2-40B4-BE49-F238E27FC236}">
                <a16:creationId xmlns:a16="http://schemas.microsoft.com/office/drawing/2014/main" id="{36983DA8-AB7A-1847-8A46-5C82CE06D0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9864" y="3198850"/>
            <a:ext cx="822960" cy="822960"/>
          </a:xfrm>
          <a:prstGeom prst="rect">
            <a:avLst/>
          </a:prstGeom>
        </p:spPr>
      </p:pic>
      <p:pic>
        <p:nvPicPr>
          <p:cNvPr id="33" name="bill 4">
            <a:extLst>
              <a:ext uri="{FF2B5EF4-FFF2-40B4-BE49-F238E27FC236}">
                <a16:creationId xmlns:a16="http://schemas.microsoft.com/office/drawing/2014/main" id="{7EB413DB-0B43-5343-8DAD-9456769907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4564" y="3432913"/>
            <a:ext cx="822960" cy="822960"/>
          </a:xfrm>
          <a:prstGeom prst="rect">
            <a:avLst/>
          </a:prstGeom>
        </p:spPr>
      </p:pic>
    </p:spTree>
    <p:extLst>
      <p:ext uri="{BB962C8B-B14F-4D97-AF65-F5344CB8AC3E}">
        <p14:creationId xmlns:p14="http://schemas.microsoft.com/office/powerpoint/2010/main" val="3218128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1000" fill="hold"/>
                                        <p:tgtEl>
                                          <p:spTgt spid="6"/>
                                        </p:tgtEl>
                                      </p:cBhvr>
                                      <p:by x="142000" y="142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gtEl>
                                      </p:cBhvr>
                                      <p:by x="94000" y="94000"/>
                                    </p:animScale>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50"/>
                                        <p:tgtEl>
                                          <p:spTgt spid="24"/>
                                        </p:tgtEl>
                                      </p:cBhvr>
                                    </p:animEffect>
                                  </p:childTnLst>
                                </p:cTn>
                              </p:par>
                              <p:par>
                                <p:cTn id="14" presetID="42" presetClass="path" presetSubtype="0" accel="50000" decel="50000" fill="hold" nodeType="withEffect">
                                  <p:stCondLst>
                                    <p:cond delay="500"/>
                                  </p:stCondLst>
                                  <p:childTnLst>
                                    <p:animMotion origin="layout" path="M 4.29799E-7 -7.40741E-7 L 0.11031 0.16019 " pathEditMode="relative" rAng="0" ptsTypes="AA">
                                      <p:cBhvr>
                                        <p:cTn id="15" dur="500" fill="hold"/>
                                        <p:tgtEl>
                                          <p:spTgt spid="24"/>
                                        </p:tgtEl>
                                        <p:attrNameLst>
                                          <p:attrName>ppt_x</p:attrName>
                                          <p:attrName>ppt_y</p:attrName>
                                        </p:attrNameLst>
                                      </p:cBhvr>
                                      <p:rCtr x="5509" y="8009"/>
                                    </p:animMotion>
                                  </p:childTnLst>
                                </p:cTn>
                              </p:par>
                              <p:par>
                                <p:cTn id="16" presetID="10" presetClass="entr" presetSubtype="0" fill="hold" nodeType="with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250"/>
                                        <p:tgtEl>
                                          <p:spTgt spid="19"/>
                                        </p:tgtEl>
                                      </p:cBhvr>
                                    </p:animEffect>
                                  </p:childTnLst>
                                </p:cTn>
                              </p:par>
                              <p:par>
                                <p:cTn id="19" presetID="42" presetClass="path" presetSubtype="0" accel="50000" decel="50000" fill="hold" nodeType="withEffect">
                                  <p:stCondLst>
                                    <p:cond delay="1000"/>
                                  </p:stCondLst>
                                  <p:childTnLst>
                                    <p:animMotion origin="layout" path="M -1.81818E-6 4.07407E-6 L 0.11032 0.16018 " pathEditMode="relative" rAng="0" ptsTypes="AA">
                                      <p:cBhvr>
                                        <p:cTn id="20" dur="500" fill="hold"/>
                                        <p:tgtEl>
                                          <p:spTgt spid="19"/>
                                        </p:tgtEl>
                                        <p:attrNameLst>
                                          <p:attrName>ppt_x</p:attrName>
                                          <p:attrName>ppt_y</p:attrName>
                                        </p:attrNameLst>
                                      </p:cBhvr>
                                      <p:rCtr x="5509" y="8009"/>
                                    </p:animMotion>
                                  </p:childTnLst>
                                </p:cTn>
                              </p:par>
                              <p:par>
                                <p:cTn id="21" presetID="10" presetClass="entr" presetSubtype="0" fill="hold" nodeType="withEffect">
                                  <p:stCondLst>
                                    <p:cond delay="125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50"/>
                                        <p:tgtEl>
                                          <p:spTgt spid="20"/>
                                        </p:tgtEl>
                                      </p:cBhvr>
                                    </p:animEffect>
                                  </p:childTnLst>
                                </p:cTn>
                              </p:par>
                              <p:par>
                                <p:cTn id="24" presetID="42" presetClass="path" presetSubtype="0" accel="50000" decel="50000" fill="hold" nodeType="withEffect">
                                  <p:stCondLst>
                                    <p:cond delay="1500"/>
                                  </p:stCondLst>
                                  <p:childTnLst>
                                    <p:animMotion origin="layout" path="M -3.33941E-6 -2.59259E-6 L 0.11032 0.16019 " pathEditMode="relative" rAng="0" ptsTypes="AA">
                                      <p:cBhvr>
                                        <p:cTn id="25" dur="500" fill="hold"/>
                                        <p:tgtEl>
                                          <p:spTgt spid="20"/>
                                        </p:tgtEl>
                                        <p:attrNameLst>
                                          <p:attrName>ppt_x</p:attrName>
                                          <p:attrName>ppt_y</p:attrName>
                                        </p:attrNameLst>
                                      </p:cBhvr>
                                      <p:rCtr x="5509" y="8009"/>
                                    </p:animMotion>
                                  </p:childTnLst>
                                </p:cTn>
                              </p:par>
                              <p:par>
                                <p:cTn id="26" presetID="10" presetClass="entr" presetSubtype="0" fill="hold" nodeType="withEffect">
                                  <p:stCondLst>
                                    <p:cond delay="175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250"/>
                                        <p:tgtEl>
                                          <p:spTgt spid="22"/>
                                        </p:tgtEl>
                                      </p:cBhvr>
                                    </p:animEffect>
                                  </p:childTnLst>
                                </p:cTn>
                              </p:par>
                              <p:par>
                                <p:cTn id="29" presetID="42" presetClass="path" presetSubtype="0" accel="50000" decel="50000" fill="hold" nodeType="withEffect">
                                  <p:stCondLst>
                                    <p:cond delay="2000"/>
                                  </p:stCondLst>
                                  <p:childTnLst>
                                    <p:animMotion origin="layout" path="M -3.89164E-6 1.11111E-6 L 0.11032 0.16018 " pathEditMode="relative" rAng="0" ptsTypes="AA">
                                      <p:cBhvr>
                                        <p:cTn id="30" dur="500" fill="hold"/>
                                        <p:tgtEl>
                                          <p:spTgt spid="22"/>
                                        </p:tgtEl>
                                        <p:attrNameLst>
                                          <p:attrName>ppt_x</p:attrName>
                                          <p:attrName>ppt_y</p:attrName>
                                        </p:attrNameLst>
                                      </p:cBhvr>
                                      <p:rCtr x="5509" y="8009"/>
                                    </p:animMotion>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6"/>
                                        </p:tgtEl>
                                      </p:cBhvr>
                                      <p:by x="88000" y="88000"/>
                                    </p:animScale>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250"/>
                                        <p:tgtEl>
                                          <p:spTgt spid="33"/>
                                        </p:tgtEl>
                                      </p:cBhvr>
                                    </p:animEffect>
                                  </p:childTnLst>
                                </p:cTn>
                              </p:par>
                              <p:par>
                                <p:cTn id="38" presetID="42" presetClass="path" presetSubtype="0" accel="50000" decel="50000" fill="hold" nodeType="withEffect">
                                  <p:stCondLst>
                                    <p:cond delay="500"/>
                                  </p:stCondLst>
                                  <p:childTnLst>
                                    <p:animMotion origin="layout" path="M 2.89138E-6 3.33333E-6 L 0.40179 -0.0676 " pathEditMode="relative" rAng="0" ptsTypes="AA">
                                      <p:cBhvr>
                                        <p:cTn id="39" dur="500" fill="hold"/>
                                        <p:tgtEl>
                                          <p:spTgt spid="33"/>
                                        </p:tgtEl>
                                        <p:attrNameLst>
                                          <p:attrName>ppt_x</p:attrName>
                                          <p:attrName>ppt_y</p:attrName>
                                        </p:attrNameLst>
                                      </p:cBhvr>
                                      <p:rCtr x="20083" y="-3380"/>
                                    </p:animMotion>
                                  </p:childTnLst>
                                </p:cTn>
                              </p:par>
                              <p:par>
                                <p:cTn id="40" presetID="6" presetClass="emph" presetSubtype="0" fill="hold" grpId="0" nodeType="withEffect">
                                  <p:stCondLst>
                                    <p:cond delay="500"/>
                                  </p:stCondLst>
                                  <p:childTnLst>
                                    <p:animScale>
                                      <p:cBhvr>
                                        <p:cTn id="41" dur="1250" fill="hold"/>
                                        <p:tgtEl>
                                          <p:spTgt spid="3"/>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FTI_PPT_0417_16x9">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5EDB029D-888C-4EBD-BAC8-216DE05275E7}"/>
    </a:ext>
  </a:extLst>
</a:theme>
</file>

<file path=ppt/theme/theme2.xml><?xml version="1.0" encoding="utf-8"?>
<a:theme xmlns:a="http://schemas.openxmlformats.org/drawingml/2006/main" name="Content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78283603-4D8C-4449-B4AC-4164BE037702}"/>
    </a:ext>
  </a:extLst>
</a:theme>
</file>

<file path=ppt/theme/theme3.xml><?xml version="1.0" encoding="utf-8"?>
<a:theme xmlns:a="http://schemas.openxmlformats.org/drawingml/2006/main" name="Section Break">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A12E54AE-1267-44A4-A18E-F21BDB822682}"/>
    </a:ext>
  </a:extLst>
</a:theme>
</file>

<file path=ppt/theme/theme4.xml><?xml version="1.0" encoding="utf-8"?>
<a:theme xmlns:a="http://schemas.openxmlformats.org/drawingml/2006/main" name="Printer Friendly">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43740129-7B3C-401A-80D9-F321BBCAA773}"/>
    </a:ext>
  </a:extLst>
</a:theme>
</file>

<file path=ppt/theme/theme5.xml><?xml version="1.0" encoding="utf-8"?>
<a:theme xmlns:a="http://schemas.openxmlformats.org/drawingml/2006/main" name="Back Wrapper">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6D927A37-67AC-454C-98BB-FD3ADC30A653}"/>
    </a:ext>
  </a:extLst>
</a:theme>
</file>

<file path=ppt/theme/theme6.xml><?xml version="1.0" encoding="utf-8"?>
<a:theme xmlns:a="http://schemas.openxmlformats.org/drawingml/2006/main" name="Blank Slid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FTI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extLst>
    <a:ext uri="{05A4C25C-085E-4340-85A3-A5531E510DB2}">
      <thm15:themeFamily xmlns:thm15="http://schemas.microsoft.com/office/thememl/2012/main" name="FT_PPT_0219_16x9.potx" id="{220C7E89-ADE7-4747-B8FA-281E6E528BB4}" vid="{BB1B6E02-458F-4369-9678-5BEDA60CE34B}"/>
    </a:ext>
  </a:extLst>
</a:theme>
</file>

<file path=ppt/theme/theme7.xml><?xml version="1.0" encoding="utf-8"?>
<a:theme xmlns:a="http://schemas.openxmlformats.org/drawingml/2006/main" name="Office Theme">
  <a:themeElements>
    <a:clrScheme name="FTI">
      <a:dk1>
        <a:srgbClr val="000000"/>
      </a:dk1>
      <a:lt1>
        <a:srgbClr val="FFFFFF"/>
      </a:lt1>
      <a:dk2>
        <a:srgbClr val="DBEFFB"/>
      </a:dk2>
      <a:lt2>
        <a:srgbClr val="FFFFFF"/>
      </a:lt2>
      <a:accent1>
        <a:srgbClr val="005598"/>
      </a:accent1>
      <a:accent2>
        <a:srgbClr val="4E9D2D"/>
      </a:accent2>
      <a:accent3>
        <a:srgbClr val="ED7700"/>
      </a:accent3>
      <a:accent4>
        <a:srgbClr val="00A0DC"/>
      </a:accent4>
      <a:accent5>
        <a:srgbClr val="767676"/>
      </a:accent5>
      <a:accent6>
        <a:srgbClr val="C9C9C9"/>
      </a:accent6>
      <a:hlink>
        <a:srgbClr val="005598"/>
      </a:hlink>
      <a:folHlink>
        <a:srgbClr val="767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FT Blue">
      <a:srgbClr val="005598"/>
    </a:custClr>
    <a:custClr name="FT Green1">
      <a:srgbClr val="4E9D2D"/>
    </a:custClr>
    <a:custClr name="FT Green2">
      <a:srgbClr val="81BB00"/>
    </a:custClr>
    <a:custClr name="FT Green3">
      <a:srgbClr val="BAD583"/>
    </a:custClr>
    <a:custClr name="FT Orange1">
      <a:srgbClr val="ED7700"/>
    </a:custClr>
    <a:custClr name="FT Orange2">
      <a:srgbClr val="F59B00"/>
    </a:custClr>
    <a:custClr name="FT Yellow1">
      <a:srgbClr val="F7BB00"/>
    </a:custClr>
    <a:custClr name="FT Cyan1">
      <a:srgbClr val="00A0DC"/>
    </a:custClr>
    <a:custClr name="FT Cyan2">
      <a:srgbClr val="5FC0EB"/>
    </a:custClr>
    <a:custClr name="FT Cyan3">
      <a:srgbClr val="A5D7F5"/>
    </a:custClr>
    <a:custClr name="FT Cyan4">
      <a:srgbClr val="CCE2F5"/>
    </a:custClr>
    <a:custClr name="FT Gray Dark">
      <a:srgbClr val="333333"/>
    </a:custClr>
    <a:custClr name="FT Gray1">
      <a:srgbClr val="767676"/>
    </a:custClr>
    <a:custClr name="FT Gray2">
      <a:srgbClr val="A7A7A7"/>
    </a:custClr>
    <a:custClr name="FT Gray3">
      <a:srgbClr val="C9C9C9"/>
    </a:custClr>
    <a:custClr name="FT Red">
      <a:srgbClr val="CB0000"/>
    </a:custClr>
  </a:custClr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904D52758F424B80CD8AC0D7E37CC9" ma:contentTypeVersion="81" ma:contentTypeDescription="Create a new document." ma:contentTypeScope="" ma:versionID="d84ea8fed44f2bb4699697f70161538d">
  <xsd:schema xmlns:xsd="http://www.w3.org/2001/XMLSchema" xmlns:xs="http://www.w3.org/2001/XMLSchema" xmlns:p="http://schemas.microsoft.com/office/2006/metadata/properties" xmlns:ns2="f1d33b47-e5a9-42e6-9254-f286bce233b1" xmlns:ns3="85853ab2-2ee6-4758-963a-52f63dae8bc9" xmlns:ns4="76163d23-911e-4572-89f2-340399df4805" targetNamespace="http://schemas.microsoft.com/office/2006/metadata/properties" ma:root="true" ma:fieldsID="06ced3333025f8981f2d3ebd50bd4fc9" ns2:_="" ns3:_="" ns4:_="">
    <xsd:import namespace="f1d33b47-e5a9-42e6-9254-f286bce233b1"/>
    <xsd:import namespace="85853ab2-2ee6-4758-963a-52f63dae8bc9"/>
    <xsd:import namespace="76163d23-911e-4572-89f2-340399df4805"/>
    <xsd:element name="properties">
      <xsd:complexType>
        <xsd:sequence>
          <xsd:element name="documentManagement">
            <xsd:complexType>
              <xsd:all>
                <xsd:element ref="ns2:Creator" minOccurs="0"/>
                <xsd:element ref="ns2:AsOfDate"/>
                <xsd:element ref="ns2:LiteratureCode" minOccurs="0"/>
                <xsd:element ref="ns2:GIP_x0020_Content_x0020_Grouping" minOccurs="0"/>
                <xsd:element ref="ns2:Owner" minOccurs="0"/>
                <xsd:element ref="ns2:i62f703016c74b8596cd8aba5ff85f38" minOccurs="0"/>
                <xsd:element ref="ns3:_dlc_DocId" minOccurs="0"/>
                <xsd:element ref="ns3:_dlc_DocIdPersistId" minOccurs="0"/>
                <xsd:element ref="ns2:g2582bbdf60d4b338621fd7bd88085b4" minOccurs="0"/>
                <xsd:element ref="ns4:TaxCatchAll" minOccurs="0"/>
                <xsd:element ref="ns2:ad3f43f49f6a4806838eb12af4e4b1a8" minOccurs="0"/>
                <xsd:element ref="ns2:i0cfe28d51cb4dcea141108b33d8c4dd" minOccurs="0"/>
                <xsd:element ref="ns2:g6ae8cf17ed54c6c8e85f05aa66ecbdf" minOccurs="0"/>
                <xsd:element ref="ns2:hee322d4134b49ba82eb56c431eab6b0" minOccurs="0"/>
                <xsd:element ref="ns2:cda3102a4ff54c47a7124c5ef2fab3da" minOccurs="0"/>
                <xsd:element ref="ns3:_dlc_DocIdUrl" minOccurs="0"/>
                <xsd:element ref="ns2:g1be6e9485ee4208bd8a5d889cbbc2a5" minOccurs="0"/>
                <xsd:element ref="ns2:cdb09e5d0aa044c0bd2abfdf70fe87ee" minOccurs="0"/>
                <xsd:element ref="ns2:f695e03b98eb4645b55ebb972f71d583" minOccurs="0"/>
                <xsd:element ref="ns2:ja4c57fe917b47f5b9b2ff8ff36e1d1e" minOccurs="0"/>
                <xsd:element ref="ns2:c77efc88f83b47a9b34d41814c507101"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3b47-e5a9-42e6-9254-f286bce233b1" elementFormDefault="qualified">
    <xsd:import namespace="http://schemas.microsoft.com/office/2006/documentManagement/types"/>
    <xsd:import namespace="http://schemas.microsoft.com/office/infopath/2007/PartnerControls"/>
    <xsd:element name="Creator" ma:index="8" nillable="true" ma:displayName="Creator" ma:list="UserInfo" ma:SearchPeopleOnly="false" ma:internalName="Creat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sOfDate" ma:index="9" ma:displayName="As of Date" ma:default="[today]" ma:format="DateOnly" ma:internalName="AsOfDate" ma:readOnly="false">
      <xsd:simpleType>
        <xsd:restriction base="dms:DateTime"/>
      </xsd:simpleType>
    </xsd:element>
    <xsd:element name="LiteratureCode" ma:index="10" nillable="true" ma:displayName="Literature Code" ma:internalName="LiteratureCode" ma:readOnly="false">
      <xsd:simpleType>
        <xsd:restriction base="dms:Text"/>
      </xsd:simpleType>
    </xsd:element>
    <xsd:element name="GIP_x0020_Content_x0020_Grouping" ma:index="15" nillable="true" ma:displayName="GIP Content Grouping" ma:internalName="GIP_x0020_Content_x0020_Grouping">
      <xsd:complexType>
        <xsd:complexContent>
          <xsd:extension base="dms:MultiChoice">
            <xsd:sequence>
              <xsd:element name="Value" maxOccurs="unbounded" minOccurs="0" nillable="true">
                <xsd:simpleType>
                  <xsd:restriction base="dms:Choice">
                    <xsd:enumeration value="403(b) Account"/>
                    <xsd:enumeration value="Advisor Directed Trust Account (ADT)"/>
                    <xsd:enumeration value="Alternatives: Capabilities"/>
                    <xsd:enumeration value="Alternatives: FRAA"/>
                    <xsd:enumeration value="Alternatives: K2 Advisors: Asia (Singapore, Hong Kong, Malaysia, Korea)"/>
                    <xsd:enumeration value="Alternatives: K2 Advisors: World ex-Asia"/>
                    <xsd:enumeration value="Asia Marketing Material Center"/>
                    <xsd:enumeration value="Australia Marketing Material Center"/>
                    <xsd:enumeration value="Brazil Marketing Material Center"/>
                    <xsd:enumeration value="Canada Marketing Material Center"/>
                    <xsd:enumeration value="Charitable Giving Fund"/>
                    <xsd:enumeration value="Client Events"/>
                    <xsd:enumeration value="Client Insights"/>
                    <xsd:enumeration value="Client Value Proposition"/>
                    <xsd:enumeration value="Corporate Marketing"/>
                    <xsd:enumeration value="Coverdell Education Savings Account (ESA)"/>
                    <xsd:enumeration value="Custodial Funds (UGMA, UTMA)"/>
                    <xsd:enumeration value="Defined Contribution Investment Only (DCIO) (401K) (DC)"/>
                    <xsd:enumeration value="Distribution-CDS"/>
                    <xsd:enumeration value="Email Marketing"/>
                    <xsd:enumeration value="ESG – Environmental, Social &amp; Governance"/>
                    <xsd:enumeration value="Franklin LibertyShares - Canada"/>
                    <xsd:enumeration value="Franklin LibertyShares – EMEA"/>
                    <xsd:enumeration value="Franklin LibertyShares - U.S."/>
                    <xsd:enumeration value="Franklin Templeton 529 Savings Plan"/>
                    <xsd:enumeration value="FTA - Course Overviews"/>
                    <xsd:enumeration value="FTA - Investment Concepts"/>
                    <xsd:enumeration value="FTA - Professional Development"/>
                    <xsd:enumeration value="FTI Videos"/>
                    <xsd:enumeration value="FTMAS Strategy &amp; Commentary"/>
                    <xsd:enumeration value="FTMAS Capabilities"/>
                    <xsd:enumeration value="FTMAS Institutional Solutions"/>
                    <xsd:enumeration value="FTMAS Model Portfolios"/>
                    <xsd:enumeration value="FTMAS New &amp; Noteworthy"/>
                    <xsd:enumeration value="FTMAS Registered Funds"/>
                    <xsd:enumeration value="Global Marketing Material Center"/>
                    <xsd:enumeration value="Global PM Broadcast - Dr. Mark Mobius"/>
                    <xsd:enumeration value="Global PM Broadcast - Dr. Michael Hasenstab"/>
                    <xsd:enumeration value="Global PM Broadcast - Templeton Global Equity Group"/>
                    <xsd:enumeration value="Global RFP/DDQ Services"/>
                    <xsd:enumeration value="IAS Program Calls"/>
                    <xsd:enumeration value="IDR - 401k - DCIO"/>
                    <xsd:enumeration value="IDR - Article - FT Thinks"/>
                    <xsd:enumeration value="IDR - Broker Dealer Publications"/>
                    <xsd:enumeration value="IDR - Campaign"/>
                    <xsd:enumeration value="IDR - CITs"/>
                    <xsd:enumeration value="IDR - Franklin Templeton Academy"/>
                    <xsd:enumeration value="IDR - FT Outcomes Model Portfolio"/>
                    <xsd:enumeration value="IDR - FT Outcomes Model Portfolio - Hypo Reports"/>
                    <xsd:enumeration value="IDR - Insurance"/>
                    <xsd:enumeration value="IDR - Jackson National Partnership"/>
                    <xsd:enumeration value="IDR - K2 Advisors"/>
                    <xsd:enumeration value="IDR - Literature to Help FAs With Volatility"/>
                    <xsd:enumeration value="IDR - Liberty Shares"/>
                    <xsd:enumeration value="IDR - Performance"/>
                    <xsd:enumeration value="IDR - Portfolio Construction"/>
                    <xsd:enumeration value="IDR - Portfolio Construction - Marketing Content"/>
                    <xsd:enumeration value="IDR - Portfolio Construction - Sample Reports"/>
                    <xsd:enumeration value="IDR - Presentation Library"/>
                    <xsd:enumeration value="IDR - Presentation Library - Firm Specific - Edward Jones"/>
                    <xsd:enumeration value="IDR - PWD"/>
                    <xsd:enumeration value="IDR - PWD - Real Asset Advisors"/>
                    <xsd:enumeration value="IDR - SMA - External Peer Comparisons"/>
                    <xsd:enumeration value="IDR - SMA - Master Presentations"/>
                    <xsd:enumeration value="India Marketing Material Center"/>
                    <xsd:enumeration value="Insurance &amp; Subadvisory"/>
                    <xsd:enumeration value="International Web Campaigns"/>
                    <xsd:enumeration value="Investment Capabilities"/>
                    <xsd:enumeration value="Korea Marketing Material Center"/>
                    <xsd:enumeration value="Local Investment Capability Resource Center"/>
                    <xsd:enumeration value="Marketing Data &amp; Analytics"/>
                    <xsd:enumeration value="MENA Marketing Material Center"/>
                    <xsd:enumeration value="Merrill Lynch NextGen 529 Program"/>
                    <xsd:enumeration value="NJBEST 529 Program"/>
                    <xsd:enumeration value="Preferred Shareholder Credit Line and Loan"/>
                    <xsd:enumeration value="Product Insights"/>
                    <xsd:enumeration value="Retirement"/>
                    <xsd:enumeration value="Retirement &amp; Workplace (DC)"/>
                    <xsd:enumeration value="RIA"/>
                    <xsd:enumeration value="Sales Ideas"/>
                    <xsd:enumeration value="Sales Tools"/>
                    <xsd:enumeration value="SEP IRA, SIMPLE IRA ＆ Small Business Plans"/>
                    <xsd:enumeration value="Separate Accounts"/>
                    <xsd:enumeration value="Separate Accounts - Fixed Income"/>
                    <xsd:enumeration value="Separate Accounts - Growth"/>
                    <xsd:enumeration value="Separate Accounts - International"/>
                    <xsd:enumeration value="Topic Papers"/>
                    <xsd:enumeration value="Traditional ＆ Roth IRA"/>
                    <xsd:enumeration value="United Kingdom Marketing Material Center"/>
                    <xsd:enumeration value="Variable Annuity Investment Only (VAIO) (VA)"/>
                    <xsd:enumeration value="“Why Now” Content"/>
                  </xsd:restriction>
                </xsd:simpleType>
              </xsd:element>
            </xsd:sequence>
          </xsd:extension>
        </xsd:complexContent>
      </xsd:complexType>
    </xsd:element>
    <xsd:element name="Owner" ma:index="17" nillable="true" ma:displayName="Owner" ma:hidden="true" ma:list="UserInfo" ma:SearchPeopleOnly="false" ma:internalName="Own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62f703016c74b8596cd8aba5ff85f38" ma:index="18" ma:taxonomy="true" ma:internalName="i62f703016c74b8596cd8aba5ff85f38" ma:taxonomyFieldName="Language" ma:displayName="Language" ma:readOnly="false" ma:default="" ma:fieldId="{262f7030-16c7-4b85-96cd-8aba5ff85f38}" ma:taxonomyMulti="true" ma:sspId="5a2cf999-78fc-4b4f-9c94-c21be84841be" ma:termSetId="bf3219da-b759-5e9e-921a-0d61de70e56d" ma:anchorId="00000000-0000-0000-0000-000000000000" ma:open="false" ma:isKeyword="false">
      <xsd:complexType>
        <xsd:sequence>
          <xsd:element ref="pc:Terms" minOccurs="0" maxOccurs="1"/>
        </xsd:sequence>
      </xsd:complexType>
    </xsd:element>
    <xsd:element name="g2582bbdf60d4b338621fd7bd88085b4" ma:index="22" nillable="true" ma:taxonomy="true" ma:internalName="g2582bbdf60d4b338621fd7bd88085b4" ma:taxonomyFieldName="Fund_x0020_Number_x0020_Investar" ma:displayName="Fund Number Investar" ma:readOnly="false" ma:default="" ma:fieldId="{02582bbd-f60d-4b33-8621-fd7bd88085b4}" ma:taxonomyMulti="true" ma:sspId="5a2cf999-78fc-4b4f-9c94-c21be84841be" ma:termSetId="d90c0466-5642-48f6-81dc-a48e8fdbf7be" ma:anchorId="00000000-0000-0000-0000-000000000000" ma:open="true" ma:isKeyword="false">
      <xsd:complexType>
        <xsd:sequence>
          <xsd:element ref="pc:Terms" minOccurs="0" maxOccurs="1"/>
        </xsd:sequence>
      </xsd:complexType>
    </xsd:element>
    <xsd:element name="ad3f43f49f6a4806838eb12af4e4b1a8" ma:index="24" nillable="true" ma:taxonomy="true" ma:internalName="ad3f43f49f6a4806838eb12af4e4b1a8" ma:taxonomyFieldName="Firm" ma:displayName="Firm" ma:readOnly="false" ma:fieldId="{ad3f43f4-9f6a-4806-838e-b12af4e4b1a8}" ma:taxonomyMulti="true" ma:sspId="5a2cf999-78fc-4b4f-9c94-c21be84841be" ma:termSetId="6cac8371-1269-435c-8752-1d3cd2c140ce" ma:anchorId="00000000-0000-0000-0000-000000000000" ma:open="false" ma:isKeyword="false">
      <xsd:complexType>
        <xsd:sequence>
          <xsd:element ref="pc:Terms" minOccurs="0" maxOccurs="1"/>
        </xsd:sequence>
      </xsd:complexType>
    </xsd:element>
    <xsd:element name="i0cfe28d51cb4dcea141108b33d8c4dd" ma:index="25" ma:taxonomy="true" ma:internalName="i0cfe28d51cb4dcea141108b33d8c4dd" ma:taxonomyFieldName="Content_x0020_Type" ma:displayName="Content Type" ma:readOnly="false" ma:default="" ma:fieldId="{20cfe28d-51cb-4dce-a141-108b33d8c4dd}" ma:sspId="5a2cf999-78fc-4b4f-9c94-c21be84841be" ma:termSetId="3423ef8b-f78d-4341-99c7-0bd5f5f71fbb" ma:anchorId="00000000-0000-0000-0000-000000000000" ma:open="false" ma:isKeyword="false">
      <xsd:complexType>
        <xsd:sequence>
          <xsd:element ref="pc:Terms" minOccurs="0" maxOccurs="1"/>
        </xsd:sequence>
      </xsd:complexType>
    </xsd:element>
    <xsd:element name="g6ae8cf17ed54c6c8e85f05aa66ecbdf" ma:index="26" nillable="true" ma:taxonomy="true" ma:internalName="g6ae8cf17ed54c6c8e85f05aa66ecbdf" ma:taxonomyFieldName="Product" ma:displayName="Product" ma:readOnly="false" ma:fieldId="{06ae8cf1-7ed5-4c6c-8e85-f05aa66ecbdf}" ma:taxonomyMulti="true" ma:sspId="5a2cf999-78fc-4b4f-9c94-c21be84841be" ma:termSetId="16970703-0133-4969-9200-e8520f25a975" ma:anchorId="00000000-0000-0000-0000-000000000000" ma:open="false" ma:isKeyword="false">
      <xsd:complexType>
        <xsd:sequence>
          <xsd:element ref="pc:Terms" minOccurs="0" maxOccurs="1"/>
        </xsd:sequence>
      </xsd:complexType>
    </xsd:element>
    <xsd:element name="hee322d4134b49ba82eb56c431eab6b0" ma:index="28" nillable="true" ma:taxonomy="true" ma:internalName="hee322d4134b49ba82eb56c431eab6b0" ma:taxonomyFieldName="Approved_x0020_For" ma:displayName="Approved For" ma:readOnly="false" ma:fieldId="{1ee322d4-134b-49ba-82eb-56c431eab6b0}" ma:taxonomyMulti="true" ma:sspId="5a2cf999-78fc-4b4f-9c94-c21be84841be" ma:termSetId="fbe7ee46-f6b6-544a-8a62-2d28c677c7ef" ma:anchorId="00000000-0000-0000-0000-000000000000" ma:open="false" ma:isKeyword="false">
      <xsd:complexType>
        <xsd:sequence>
          <xsd:element ref="pc:Terms" minOccurs="0" maxOccurs="1"/>
        </xsd:sequence>
      </xsd:complexType>
    </xsd:element>
    <xsd:element name="cda3102a4ff54c47a7124c5ef2fab3da" ma:index="30" ma:taxonomy="true" ma:internalName="cda3102a4ff54c47a7124c5ef2fab3da" ma:taxonomyFieldName="Coverage" ma:displayName="Coverage" ma:readOnly="false" ma:default="" ma:fieldId="{cda3102a-4ff5-4c47-a712-4c5ef2fab3da}" ma:sspId="5a2cf999-78fc-4b4f-9c94-c21be84841be" ma:termSetId="e9528c06-c30f-53f9-8844-2083439e5ed6" ma:anchorId="00000000-0000-0000-0000-000000000000" ma:open="false" ma:isKeyword="false">
      <xsd:complexType>
        <xsd:sequence>
          <xsd:element ref="pc:Terms" minOccurs="0" maxOccurs="1"/>
        </xsd:sequence>
      </xsd:complexType>
    </xsd:element>
    <xsd:element name="g1be6e9485ee4208bd8a5d889cbbc2a5" ma:index="33" ma:taxonomy="true" ma:internalName="g1be6e9485ee4208bd8a5d889cbbc2a5" ma:taxonomyFieldName="Distribution_x0020_Channel" ma:displayName="Distribution Channel" ma:readOnly="false" ma:default="" ma:fieldId="{01be6e94-85ee-4208-bd8a-5d889cbbc2a5}" ma:taxonomyMulti="true" ma:sspId="5a2cf999-78fc-4b4f-9c94-c21be84841be" ma:termSetId="614b95cb-82ef-42a9-9390-95fa3bc2cd73" ma:anchorId="00000000-0000-0000-0000-000000000000" ma:open="false" ma:isKeyword="false">
      <xsd:complexType>
        <xsd:sequence>
          <xsd:element ref="pc:Terms" minOccurs="0" maxOccurs="1"/>
        </xsd:sequence>
      </xsd:complexType>
    </xsd:element>
    <xsd:element name="cdb09e5d0aa044c0bd2abfdf70fe87ee" ma:index="35" nillable="true" ma:taxonomy="true" ma:internalName="cdb09e5d0aa044c0bd2abfdf70fe87ee" ma:taxonomyFieldName="Source" ma:displayName="Source" ma:readOnly="false" ma:fieldId="{cdb09e5d-0aa0-44c0-bd2a-bfdf70fe87ee}" ma:sspId="5a2cf999-78fc-4b4f-9c94-c21be84841be" ma:termSetId="a9f0a77c-9ac7-4f43-a2a6-20d2f01f5a58" ma:anchorId="00000000-0000-0000-0000-000000000000" ma:open="false" ma:isKeyword="false">
      <xsd:complexType>
        <xsd:sequence>
          <xsd:element ref="pc:Terms" minOccurs="0" maxOccurs="1"/>
        </xsd:sequence>
      </xsd:complexType>
    </xsd:element>
    <xsd:element name="f695e03b98eb4645b55ebb972f71d583" ma:index="36" nillable="true" ma:taxonomy="true" ma:internalName="f695e03b98eb4645b55ebb972f71d583" ma:taxonomyFieldName="Audience" ma:displayName="Audience" ma:readOnly="false" ma:fieldId="{f695e03b-98eb-4645-b55e-bb972f71d583}" ma:taxonomyMulti="true" ma:sspId="5a2cf999-78fc-4b4f-9c94-c21be84841be" ma:termSetId="d133047d-e0a7-5eae-a47a-59bbc0498776" ma:anchorId="00000000-0000-0000-0000-000000000000" ma:open="false" ma:isKeyword="false">
      <xsd:complexType>
        <xsd:sequence>
          <xsd:element ref="pc:Terms" minOccurs="0" maxOccurs="1"/>
        </xsd:sequence>
      </xsd:complexType>
    </xsd:element>
    <xsd:element name="ja4c57fe917b47f5b9b2ff8ff36e1d1e" ma:index="37" nillable="true" ma:taxonomy="true" ma:internalName="ja4c57fe917b47f5b9b2ff8ff36e1d1e" ma:taxonomyFieldName="OneTIS_x0020_Number" ma:displayName="OneTIS Number" ma:readOnly="false" ma:default="" ma:fieldId="{3a4c57fe-917b-47f5-b9b2-ff8ff36e1d1e}" ma:taxonomyMulti="true" ma:sspId="5a2cf999-78fc-4b4f-9c94-c21be84841be" ma:termSetId="649eece0-7d24-4e8d-baae-0e3d87b5a0fd" ma:anchorId="00000000-0000-0000-0000-000000000000" ma:open="true" ma:isKeyword="false">
      <xsd:complexType>
        <xsd:sequence>
          <xsd:element ref="pc:Terms" minOccurs="0" maxOccurs="1"/>
        </xsd:sequence>
      </xsd:complexType>
    </xsd:element>
    <xsd:element name="c77efc88f83b47a9b34d41814c507101" ma:index="39" nillable="true" ma:taxonomy="true" ma:internalName="c77efc88f83b47a9b34d41814c507101" ma:taxonomyFieldName="Share_x0020_Class" ma:displayName="Share Class" ma:readOnly="false" ma:default="" ma:fieldId="{c77efc88-f83b-47a9-b34d-41814c507101}" ma:taxonomyMulti="true" ma:sspId="5a2cf999-78fc-4b4f-9c94-c21be84841be" ma:termSetId="013bd031-d0a2-59e6-bcff-d671faddb9ff" ma:anchorId="00000000-0000-0000-0000-000000000000" ma:open="false" ma:isKeyword="false">
      <xsd:complexType>
        <xsd:sequence>
          <xsd:element ref="pc:Terms" minOccurs="0" maxOccurs="1"/>
        </xsd:sequence>
      </xsd:complexType>
    </xsd:element>
    <xsd:element name="MediaServiceMetadata" ma:index="40" nillable="true" ma:displayName="MediaServiceMetadata" ma:hidden="true" ma:internalName="MediaServiceMetadata" ma:readOnly="true">
      <xsd:simpleType>
        <xsd:restriction base="dms:Note"/>
      </xsd:simpleType>
    </xsd:element>
    <xsd:element name="MediaServiceFastMetadata" ma:index="41" nillable="true" ma:displayName="MediaServiceFastMetadata" ma:hidden="true" ma:internalName="MediaServiceFastMetadata" ma:readOnly="true">
      <xsd:simpleType>
        <xsd:restriction base="dms:Note"/>
      </xsd:simpleType>
    </xsd:element>
    <xsd:element name="MediaServiceAutoKeyPoints" ma:index="42" nillable="true" ma:displayName="MediaServiceAutoKeyPoints" ma:hidden="true" ma:internalName="MediaServiceAutoKeyPoints" ma:readOnly="true">
      <xsd:simpleType>
        <xsd:restriction base="dms:Note"/>
      </xsd:simpleType>
    </xsd:element>
    <xsd:element name="MediaServiceKeyPoints" ma:index="43" nillable="true" ma:displayName="KeyPoints" ma:hidden="true" ma:internalName="MediaServiceKeyPoints" ma:readOnly="true">
      <xsd:simpleType>
        <xsd:restriction base="dms:Note"/>
      </xsd:simpleType>
    </xsd:element>
    <xsd:element name="MediaServiceAutoTags" ma:index="44" nillable="true" ma:displayName="Tags" ma:hidden="true" ma:internalName="MediaServiceAutoTags" ma:readOnly="true">
      <xsd:simpleType>
        <xsd:restriction base="dms:Text"/>
      </xsd:simpleType>
    </xsd:element>
    <xsd:element name="MediaServiceOCR" ma:index="45" nillable="true" ma:displayName="Extracted Text" ma:hidden="true" ma:internalName="MediaServiceOCR" ma:readOnly="true">
      <xsd:simpleType>
        <xsd:restriction base="dms:Note"/>
      </xsd:simpleType>
    </xsd:element>
    <xsd:element name="MediaServiceGenerationTime" ma:index="46" nillable="true" ma:displayName="MediaServiceGenerationTime" ma:hidden="true" ma:internalName="MediaServiceGenerationTime" ma:readOnly="true">
      <xsd:simpleType>
        <xsd:restriction base="dms:Text"/>
      </xsd:simpleType>
    </xsd:element>
    <xsd:element name="MediaServiceEventHashCode" ma:index="47" nillable="true" ma:displayName="MediaServiceEventHashCode" ma:hidden="true" ma:internalName="MediaServiceEventHashCode" ma:readOnly="true">
      <xsd:simpleType>
        <xsd:restriction base="dms:Text"/>
      </xsd:simpleType>
    </xsd:element>
    <xsd:element name="MediaServiceDateTaken" ma:index="51"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853ab2-2ee6-4758-963a-52f63dae8bc9"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hidden="true" ma:internalName="_dlc_DocId" ma:readOnly="true">
      <xsd:simpleType>
        <xsd:restriction base="dms:Text"/>
      </xsd:simpleType>
    </xsd:element>
    <xsd:element name="_dlc_DocIdPersistId" ma:index="20" nillable="true" ma:displayName="Persist ID" ma:description="Keep ID on add." ma:hidden="true" ma:internalName="_dlc_DocIdPersistId" ma:readOnly="true">
      <xsd:simpleType>
        <xsd:restriction base="dms:Boolean"/>
      </xsd:simpleType>
    </xsd:element>
    <xsd:element name="_dlc_DocIdUrl" ma:index="3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163d23-911e-4572-89f2-340399df480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8ba7b4d1-84e1-40b1-8449-8ffcd21c0559}" ma:internalName="TaxCatchAll" ma:readOnly="false" ma:showField="CatchAllData" ma:web="76163d23-911e-4572-89f2-340399df4805">
      <xsd:complexType>
        <xsd:complexContent>
          <xsd:extension base="dms:MultiChoiceLookup">
            <xsd:sequence>
              <xsd:element name="Value" type="dms:Lookup" maxOccurs="unbounded" minOccurs="0" nillable="true"/>
            </xsd:sequence>
          </xsd:extension>
        </xsd:complexContent>
      </xsd:complexType>
    </xsd:element>
    <xsd:element name="SharedWithUsers" ma:index="4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reator xmlns="f1d33b47-e5a9-42e6-9254-f286bce233b1">
      <UserInfo>
        <DisplayName>Bettencourt, Mark</DisplayName>
        <AccountId>133</AccountId>
        <AccountType/>
      </UserInfo>
    </Creator>
    <TaxCatchAll xmlns="76163d23-911e-4572-89f2-340399df4805">
      <Value>172</Value>
      <Value>502</Value>
      <Value>450</Value>
      <Value>4</Value>
      <Value>3</Value>
      <Value>1022</Value>
    </TaxCatchAll>
    <f695e03b98eb4645b55ebb972f71d583 xmlns="f1d33b47-e5a9-42e6-9254-f286bce233b1">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0b8c3cd5-76d2-5a2d-b757-a9e2f219c306</TermId>
        </TermInfo>
      </Terms>
    </f695e03b98eb4645b55ebb972f71d583>
    <GIP_x0020_Content_x0020_Grouping xmlns="f1d33b47-e5a9-42e6-9254-f286bce233b1">
      <Value>Retirement</Value>
    </GIP_x0020_Content_x0020_Grouping>
    <ad3f43f49f6a4806838eb12af4e4b1a8 xmlns="f1d33b47-e5a9-42e6-9254-f286bce233b1">
      <Terms xmlns="http://schemas.microsoft.com/office/infopath/2007/PartnerControls"/>
    </ad3f43f49f6a4806838eb12af4e4b1a8>
    <i62f703016c74b8596cd8aba5ff85f38 xmlns="f1d33b47-e5a9-42e6-9254-f286bce233b1">
      <Terms xmlns="http://schemas.microsoft.com/office/infopath/2007/PartnerControls">
        <TermInfo xmlns="http://schemas.microsoft.com/office/infopath/2007/PartnerControls">
          <TermName xmlns="http://schemas.microsoft.com/office/infopath/2007/PartnerControls">en-US [English-US]</TermName>
          <TermId xmlns="http://schemas.microsoft.com/office/infopath/2007/PartnerControls">3f5dc2ad-25e3-586a-976f-d9ccc7653b11</TermId>
        </TermInfo>
      </Terms>
    </i62f703016c74b8596cd8aba5ff85f38>
    <cda3102a4ff54c47a7124c5ef2fab3da xmlns="f1d33b47-e5a9-42e6-9254-f286bce233b1">
      <Terms xmlns="http://schemas.microsoft.com/office/infopath/2007/PartnerControls">
        <TermInfo xmlns="http://schemas.microsoft.com/office/infopath/2007/PartnerControls">
          <TermName xmlns="http://schemas.microsoft.com/office/infopath/2007/PartnerControls">United States</TermName>
          <TermId xmlns="http://schemas.microsoft.com/office/infopath/2007/PartnerControls">a700680d-163f-5148-9072-cec78a0e1eda</TermId>
        </TermInfo>
      </Terms>
    </cda3102a4ff54c47a7124c5ef2fab3da>
    <i0cfe28d51cb4dcea141108b33d8c4dd xmlns="f1d33b47-e5a9-42e6-9254-f286bce233b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83ab6ab6-cbb2-43dc-a5d5-c63132bd4f4d</TermId>
        </TermInfo>
      </Terms>
    </i0cfe28d51cb4dcea141108b33d8c4dd>
    <ja4c57fe917b47f5b9b2ff8ff36e1d1e xmlns="f1d33b47-e5a9-42e6-9254-f286bce233b1">
      <Terms xmlns="http://schemas.microsoft.com/office/infopath/2007/PartnerControls"/>
    </ja4c57fe917b47f5b9b2ff8ff36e1d1e>
    <g1be6e9485ee4208bd8a5d889cbbc2a5 xmlns="f1d33b47-e5a9-42e6-9254-f286bce233b1">
      <Terms xmlns="http://schemas.microsoft.com/office/infopath/2007/PartnerControls">
        <TermInfo xmlns="http://schemas.microsoft.com/office/infopath/2007/PartnerControls">
          <TermName xmlns="http://schemas.microsoft.com/office/infopath/2007/PartnerControls">Retail</TermName>
          <TermId xmlns="http://schemas.microsoft.com/office/infopath/2007/PartnerControls">41c9cab5-37f3-4084-aad2-da5cc7fd48b4</TermId>
        </TermInfo>
      </Terms>
    </g1be6e9485ee4208bd8a5d889cbbc2a5>
    <AsOfDate xmlns="f1d33b47-e5a9-42e6-9254-f286bce233b1">2020-12-31T08:00:00+00:00</AsOfDate>
    <Owner xmlns="f1d33b47-e5a9-42e6-9254-f286bce233b1">
      <UserInfo>
        <DisplayName/>
        <AccountId xsi:nil="true"/>
        <AccountType/>
      </UserInfo>
    </Owner>
    <hee322d4134b49ba82eb56c431eab6b0 xmlns="f1d33b47-e5a9-42e6-9254-f286bce233b1">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05690470-55ac-5f0b-b1f0-7c0f7c34d76c</TermId>
        </TermInfo>
      </Terms>
    </hee322d4134b49ba82eb56c431eab6b0>
    <cdb09e5d0aa044c0bd2abfdf70fe87ee xmlns="f1d33b47-e5a9-42e6-9254-f286bce233b1">
      <Terms xmlns="http://schemas.microsoft.com/office/infopath/2007/PartnerControls"/>
    </cdb09e5d0aa044c0bd2abfdf70fe87ee>
    <g2582bbdf60d4b338621fd7bd88085b4 xmlns="f1d33b47-e5a9-42e6-9254-f286bce233b1">
      <Terms xmlns="http://schemas.microsoft.com/office/infopath/2007/PartnerControls"/>
    </g2582bbdf60d4b338621fd7bd88085b4>
    <LiteratureCode xmlns="f1d33b47-e5a9-42e6-9254-f286bce233b1">MIL3_PPT</LiteratureCode>
    <g6ae8cf17ed54c6c8e85f05aa66ecbdf xmlns="f1d33b47-e5a9-42e6-9254-f286bce233b1">
      <Terms xmlns="http://schemas.microsoft.com/office/infopath/2007/PartnerControls"/>
    </g6ae8cf17ed54c6c8e85f05aa66ecbdf>
    <c77efc88f83b47a9b34d41814c507101 xmlns="f1d33b47-e5a9-42e6-9254-f286bce233b1">
      <Terms xmlns="http://schemas.microsoft.com/office/infopath/2007/PartnerControls"/>
    </c77efc88f83b47a9b34d41814c507101>
  </documentManagement>
</p:properties>
</file>

<file path=customXml/item4.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A1C881-84E0-43EC-808C-1350AEBAC6C3}">
  <ds:schemaRefs>
    <ds:schemaRef ds:uri="http://schemas.microsoft.com/sharepoint/v3/contenttype/forms"/>
  </ds:schemaRefs>
</ds:datastoreItem>
</file>

<file path=customXml/itemProps2.xml><?xml version="1.0" encoding="utf-8"?>
<ds:datastoreItem xmlns:ds="http://schemas.openxmlformats.org/officeDocument/2006/customXml" ds:itemID="{D8F2E0E7-6199-493D-BBA2-D47ECDB2BAB6}"/>
</file>

<file path=customXml/itemProps3.xml><?xml version="1.0" encoding="utf-8"?>
<ds:datastoreItem xmlns:ds="http://schemas.openxmlformats.org/officeDocument/2006/customXml" ds:itemID="{7C987C51-8222-47BD-B6F6-45119F24C37D}">
  <ds:schemaRefs>
    <ds:schemaRef ds:uri="a2a4c53c-a3b6-4243-be96-cd3c571a378e"/>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4.xml><?xml version="1.0" encoding="utf-8"?>
<ds:datastoreItem xmlns:ds="http://schemas.openxmlformats.org/officeDocument/2006/customXml" ds:itemID="{D5132730-FC26-484A-BD95-436CF96F8547}"/>
</file>

<file path=docProps/app.xml><?xml version="1.0" encoding="utf-8"?>
<Properties xmlns="http://schemas.openxmlformats.org/officeDocument/2006/extended-properties" xmlns:vt="http://schemas.openxmlformats.org/officeDocument/2006/docPropsVTypes">
  <Template>FT_PPT_0219_16x9</Template>
  <TotalTime>0</TotalTime>
  <Words>2680</Words>
  <Application>Microsoft Office PowerPoint</Application>
  <PresentationFormat>Custom</PresentationFormat>
  <Paragraphs>246</Paragraphs>
  <Slides>16</Slides>
  <Notes>16</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Arial Narrow</vt:lpstr>
      <vt:lpstr>Calibri</vt:lpstr>
      <vt:lpstr>FTI_PPT_0417_16x9</vt:lpstr>
      <vt:lpstr>Content Slide</vt:lpstr>
      <vt:lpstr>Section Break</vt:lpstr>
      <vt:lpstr>Printer Friendly</vt:lpstr>
      <vt:lpstr>Back Wrapper</vt:lpstr>
      <vt:lpstr>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It Last - Building Retirement Income Strategies</dc:title>
  <dc:creator/>
  <cp:lastModifiedBy/>
  <cp:revision>56</cp:revision>
  <dcterms:created xsi:type="dcterms:W3CDTF">2019-03-27T21:23:37Z</dcterms:created>
  <dcterms:modified xsi:type="dcterms:W3CDTF">2021-01-27T21:58:14Z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0x0101006A904D52758F424B80CD8AC0D7E37CC9</vt:lpwstr>
  </property>
  <property fmtid="{D5CDD505-2E9C-101B-9397-08002B2CF9AE}" pid="3" name="_dlc_DocIdItemGuid">
    <vt:lpwstr>40a108fb-8fc8-4b1f-bdbe-932b943c92b9</vt:lpwstr>
  </property>
  <property fmtid="{D5CDD505-2E9C-101B-9397-08002B2CF9AE}" pid="4" name="Coverage">
    <vt:lpwstr>4;#United States|a700680d-163f-5148-9072-cec78a0e1eda</vt:lpwstr>
  </property>
  <property fmtid="{D5CDD505-2E9C-101B-9397-08002B2CF9AE}" pid="5" name="OneTIS Number">
    <vt:lpwstr/>
  </property>
  <property fmtid="{D5CDD505-2E9C-101B-9397-08002B2CF9AE}" pid="6" name="Product">
    <vt:lpwstr/>
  </property>
  <property fmtid="{D5CDD505-2E9C-101B-9397-08002B2CF9AE}" pid="7" name="Firm">
    <vt:lpwstr/>
  </property>
  <property fmtid="{D5CDD505-2E9C-101B-9397-08002B2CF9AE}" pid="8" name="Share Class">
    <vt:lpwstr/>
  </property>
  <property fmtid="{D5CDD505-2E9C-101B-9397-08002B2CF9AE}" pid="9" name="Distribution Channel">
    <vt:lpwstr>3;#Retail|41c9cab5-37f3-4084-aad2-da5cc7fd48b4</vt:lpwstr>
  </property>
  <property fmtid="{D5CDD505-2E9C-101B-9397-08002B2CF9AE}" pid="10" name="Audience">
    <vt:lpwstr>450;#Public|0b8c3cd5-76d2-5a2d-b757-a9e2f219c306</vt:lpwstr>
  </property>
  <property fmtid="{D5CDD505-2E9C-101B-9397-08002B2CF9AE}" pid="11" name="Content Type">
    <vt:lpwstr>1022;#Presentation|83ab6ab6-cbb2-43dc-a5d5-c63132bd4f4d</vt:lpwstr>
  </property>
  <property fmtid="{D5CDD505-2E9C-101B-9397-08002B2CF9AE}" pid="12" name="Fund Number Investar">
    <vt:lpwstr/>
  </property>
  <property fmtid="{D5CDD505-2E9C-101B-9397-08002B2CF9AE}" pid="13" name="Source">
    <vt:lpwstr/>
  </property>
  <property fmtid="{D5CDD505-2E9C-101B-9397-08002B2CF9AE}" pid="14" name="Language">
    <vt:lpwstr>502;#en-US [English-US]|3f5dc2ad-25e3-586a-976f-d9ccc7653b11</vt:lpwstr>
  </property>
  <property fmtid="{D5CDD505-2E9C-101B-9397-08002B2CF9AE}" pid="15" name="Approved For">
    <vt:lpwstr>172;#Public|05690470-55ac-5f0b-b1f0-7c0f7c34d76c</vt:lpwstr>
  </property>
  <property fmtid="{D5CDD505-2E9C-101B-9397-08002B2CF9AE}" pid="16" name="Share_x0020_Class">
    <vt:lpwstr/>
  </property>
  <property fmtid="{D5CDD505-2E9C-101B-9397-08002B2CF9AE}" pid="17" name="OneTIS_x0020_Number">
    <vt:lpwstr/>
  </property>
  <property fmtid="{D5CDD505-2E9C-101B-9397-08002B2CF9AE}" pid="18" name="Fund_x0020_Number_x0020_Investar">
    <vt:lpwstr/>
  </property>
</Properties>
</file>